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8" r:id="rId3"/>
    <p:sldId id="265" r:id="rId4"/>
    <p:sldId id="259" r:id="rId5"/>
    <p:sldId id="262" r:id="rId6"/>
    <p:sldId id="263" r:id="rId7"/>
    <p:sldId id="264" r:id="rId8"/>
    <p:sldId id="260" r:id="rId9"/>
    <p:sldId id="261" r:id="rId10"/>
    <p:sldId id="26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7" autoAdjust="0"/>
    <p:restoredTop sz="94649" autoAdjust="0"/>
  </p:normalViewPr>
  <p:slideViewPr>
    <p:cSldViewPr>
      <p:cViewPr varScale="1">
        <p:scale>
          <a:sx n="74" d="100"/>
          <a:sy n="74" d="100"/>
        </p:scale>
        <p:origin x="-49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049FF1C-8615-4E01-8CE6-AAF999E3418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15EC74-D323-4827-9FC0-BB9CA60E01CC}" type="slidenum">
              <a:rPr lang="en-US"/>
              <a:pPr/>
              <a:t>1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9D410E-EA51-4DA8-9B23-599346DA4723}" type="slidenum">
              <a:rPr lang="en-US"/>
              <a:pPr/>
              <a:t>2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B981B2-AF33-4B09-87D4-7C68E819CEEC}" type="slidenum">
              <a:rPr lang="en-US"/>
              <a:pPr/>
              <a:t>3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E68230-DF2F-4EF6-9C56-6D89C172BA11}" type="slidenum">
              <a:rPr lang="en-US"/>
              <a:pPr/>
              <a:t>4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0F795F-0B31-4422-8762-877EA5365737}" type="slidenum">
              <a:rPr lang="en-US"/>
              <a:pPr/>
              <a:t>8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B730F8-F542-4191-8F11-B727C75B8EDA}" type="slidenum">
              <a:rPr lang="en-US"/>
              <a:pPr/>
              <a:t>9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FA4CF9-EEA9-46DB-8AB5-82A71A39E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A58350-EDD8-4B5A-8843-6F0204D8AC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9A5CBE-A225-404A-AF21-E798B17338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1583E8-E1DC-4DD4-BC16-194B86E84F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96EBB2-D641-4D25-B3D6-B3F0F7CBE7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D0BEB7-9139-456A-BC41-99EAB90F8F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9F178E-2C2E-4A7D-91EC-95E5A4A508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49E27-39A6-49EE-B70E-380175D897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418A20-988B-425A-8198-A8C1706F19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21CAEB-86F7-49EC-BF2B-678948C4D7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8122B2B-919F-4F02-BE36-B9E72DCC7D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C7E51F8-42C7-422C-B08B-A2220B35EA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Multiplying Decimals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533400"/>
            <a:ext cx="8610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If a Decimal number is multiplied by 10,100, 1000 etc., the decimal shifts to the </a:t>
            </a:r>
            <a:r>
              <a:rPr lang="en-US" sz="2800" b="1" u="sng" dirty="0" smtClean="0">
                <a:solidFill>
                  <a:srgbClr val="FF0000"/>
                </a:solidFill>
              </a:rPr>
              <a:t>right</a:t>
            </a:r>
            <a:r>
              <a:rPr lang="en-US" sz="2800" b="1" dirty="0" smtClean="0"/>
              <a:t> side according to the number of Zeroes.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2860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Ex) Multiply  12</a:t>
            </a:r>
            <a:r>
              <a:rPr lang="en-US" sz="4800" b="1" dirty="0" smtClean="0">
                <a:solidFill>
                  <a:srgbClr val="C00000"/>
                </a:solidFill>
              </a:rPr>
              <a:t>.</a:t>
            </a:r>
            <a:r>
              <a:rPr lang="en-US" sz="3200" dirty="0" smtClean="0"/>
              <a:t> 277 x 10 = </a:t>
            </a:r>
            <a:endParaRPr lang="en-US" sz="3200" dirty="0"/>
          </a:p>
        </p:txBody>
      </p:sp>
      <p:sp>
        <p:nvSpPr>
          <p:cNvPr id="5" name="Curved Down Arrow 4"/>
          <p:cNvSpPr/>
          <p:nvPr/>
        </p:nvSpPr>
        <p:spPr>
          <a:xfrm>
            <a:off x="3352800" y="2133600"/>
            <a:ext cx="533400" cy="457200"/>
          </a:xfrm>
          <a:prstGeom prst="curved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400800" y="2241687"/>
            <a:ext cx="149432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122</a:t>
            </a:r>
            <a:r>
              <a:rPr lang="en-US" sz="4800" b="1" dirty="0" smtClean="0">
                <a:solidFill>
                  <a:srgbClr val="C00000"/>
                </a:solidFill>
              </a:rPr>
              <a:t>.</a:t>
            </a:r>
            <a:r>
              <a:rPr lang="en-US" sz="3200" b="1" dirty="0" smtClean="0"/>
              <a:t>77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3360003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Ex) Multiply  132</a:t>
            </a:r>
            <a:r>
              <a:rPr lang="en-US" sz="4800" b="1" dirty="0" smtClean="0">
                <a:solidFill>
                  <a:srgbClr val="C00000"/>
                </a:solidFill>
              </a:rPr>
              <a:t>.</a:t>
            </a:r>
            <a:r>
              <a:rPr lang="en-US" sz="3200" dirty="0" smtClean="0"/>
              <a:t> 277 x 100 = </a:t>
            </a:r>
            <a:endParaRPr lang="en-US" sz="3200" dirty="0"/>
          </a:p>
        </p:txBody>
      </p:sp>
      <p:sp>
        <p:nvSpPr>
          <p:cNvPr id="9" name="Curved Down Arrow 8"/>
          <p:cNvSpPr/>
          <p:nvPr/>
        </p:nvSpPr>
        <p:spPr>
          <a:xfrm>
            <a:off x="3505200" y="3207603"/>
            <a:ext cx="838200" cy="457200"/>
          </a:xfrm>
          <a:prstGeom prst="curved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430480" y="3315690"/>
            <a:ext cx="172194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13227</a:t>
            </a:r>
            <a:r>
              <a:rPr lang="en-US" sz="4800" b="1" dirty="0" smtClean="0">
                <a:solidFill>
                  <a:srgbClr val="C00000"/>
                </a:solidFill>
              </a:rPr>
              <a:t>.</a:t>
            </a:r>
            <a:r>
              <a:rPr lang="en-US" sz="3200" b="1" dirty="0" smtClean="0"/>
              <a:t>7</a:t>
            </a:r>
            <a:endParaRPr lang="en-US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" y="4579203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Ex) Multiply  42</a:t>
            </a:r>
            <a:r>
              <a:rPr lang="en-US" sz="4800" b="1" dirty="0" smtClean="0">
                <a:solidFill>
                  <a:srgbClr val="C00000"/>
                </a:solidFill>
              </a:rPr>
              <a:t>.</a:t>
            </a:r>
            <a:r>
              <a:rPr lang="en-US" sz="3200" dirty="0" smtClean="0"/>
              <a:t> 587     x 10000 = </a:t>
            </a:r>
            <a:endParaRPr lang="en-US" sz="3200" dirty="0"/>
          </a:p>
        </p:txBody>
      </p:sp>
      <p:sp>
        <p:nvSpPr>
          <p:cNvPr id="12" name="Curved Down Arrow 11"/>
          <p:cNvSpPr/>
          <p:nvPr/>
        </p:nvSpPr>
        <p:spPr>
          <a:xfrm>
            <a:off x="3276600" y="4426803"/>
            <a:ext cx="1447800" cy="457200"/>
          </a:xfrm>
          <a:prstGeom prst="curved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963880" y="4534890"/>
            <a:ext cx="172194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425870</a:t>
            </a:r>
            <a:r>
              <a:rPr lang="en-US" sz="4800" b="1" dirty="0" smtClean="0">
                <a:solidFill>
                  <a:srgbClr val="C00000"/>
                </a:solidFill>
              </a:rPr>
              <a:t>.</a:t>
            </a:r>
            <a:endParaRPr lang="en-US" sz="3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165242" y="4774842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0</a:t>
            </a:r>
            <a:endParaRPr lang="en-US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0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7" grpId="0"/>
      <p:bldP spid="8" grpId="0"/>
      <p:bldP spid="9" grpId="0" animBg="1"/>
      <p:bldP spid="10" grpId="0"/>
      <p:bldP spid="11" grpId="0"/>
      <p:bldP spid="12" grpId="0" animBg="1"/>
      <p:bldP spid="13" grpId="0"/>
      <p:bldP spid="14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/>
              <a:t>Example: </a:t>
            </a:r>
            <a:r>
              <a:rPr lang="en-US">
                <a:solidFill>
                  <a:schemeClr val="hlink"/>
                </a:solidFill>
              </a:rPr>
              <a:t>5.63 x 3.7</a:t>
            </a:r>
            <a:endParaRPr lang="en-US"/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438400" y="1371600"/>
            <a:ext cx="2133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5</a:t>
            </a:r>
            <a:r>
              <a:rPr lang="en-US" sz="3600">
                <a:latin typeface="Times New Roman" pitchFamily="18" charset="0"/>
              </a:rPr>
              <a:t>.</a:t>
            </a:r>
            <a:r>
              <a:rPr lang="en-US" sz="6000">
                <a:latin typeface="Times New Roman" pitchFamily="18" charset="0"/>
              </a:rPr>
              <a:t>63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895600" y="2057400"/>
            <a:ext cx="1143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3</a:t>
            </a:r>
            <a:r>
              <a:rPr lang="en-US" sz="2000">
                <a:latin typeface="Times New Roman" pitchFamily="18" charset="0"/>
              </a:rPr>
              <a:t>.</a:t>
            </a:r>
            <a:r>
              <a:rPr lang="en-US" sz="6000">
                <a:latin typeface="Times New Roman" pitchFamily="18" charset="0"/>
              </a:rPr>
              <a:t>7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2057400" y="1981200"/>
            <a:ext cx="53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x</a:t>
            </a:r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1905000" y="3048000"/>
            <a:ext cx="2209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3352800" y="3048000"/>
            <a:ext cx="53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1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3048000" y="1143000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2</a:t>
            </a:r>
            <a:endParaRPr lang="en-US" sz="6000">
              <a:latin typeface="Times New Roman" pitchFamily="18" charset="0"/>
            </a:endParaRP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2895600" y="3048000"/>
            <a:ext cx="53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4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2590800" y="1143000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4</a:t>
            </a:r>
            <a:endParaRPr lang="en-US" sz="6000">
              <a:latin typeface="Times New Roman" pitchFamily="18" charset="0"/>
            </a:endParaRP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2057400" y="3048000"/>
            <a:ext cx="1295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39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3352800" y="3657600"/>
            <a:ext cx="685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solidFill>
                  <a:srgbClr val="FFFF00"/>
                </a:solidFill>
                <a:latin typeface="Times New Roman" pitchFamily="18" charset="0"/>
              </a:rPr>
              <a:t>0</a:t>
            </a:r>
            <a:endParaRPr lang="en-US" sz="60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V="1">
            <a:off x="2590800" y="1371600"/>
            <a:ext cx="381000" cy="228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V="1">
            <a:off x="3048000" y="1371600"/>
            <a:ext cx="381000" cy="228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2895600" y="3657600"/>
            <a:ext cx="60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9</a:t>
            </a:r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2438400" y="3657600"/>
            <a:ext cx="60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8</a:t>
            </a:r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2590800" y="838200"/>
            <a:ext cx="304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1</a:t>
            </a:r>
            <a:endParaRPr lang="en-US" sz="6000">
              <a:latin typeface="Times New Roman" pitchFamily="18" charset="0"/>
            </a:endParaRPr>
          </a:p>
        </p:txBody>
      </p:sp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1676400" y="3657600"/>
            <a:ext cx="990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16</a:t>
            </a:r>
          </a:p>
        </p:txBody>
      </p:sp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990600" y="3657600"/>
            <a:ext cx="762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+</a:t>
            </a:r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>
            <a:off x="1066800" y="4724400"/>
            <a:ext cx="3048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01" name="Text Box 21"/>
          <p:cNvSpPr txBox="1">
            <a:spLocks noChangeArrowheads="1"/>
          </p:cNvSpPr>
          <p:nvPr/>
        </p:nvSpPr>
        <p:spPr bwMode="auto">
          <a:xfrm>
            <a:off x="3352800" y="4648200"/>
            <a:ext cx="60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1</a:t>
            </a:r>
          </a:p>
        </p:txBody>
      </p:sp>
      <p:sp>
        <p:nvSpPr>
          <p:cNvPr id="20502" name="Text Box 22"/>
          <p:cNvSpPr txBox="1">
            <a:spLocks noChangeArrowheads="1"/>
          </p:cNvSpPr>
          <p:nvPr/>
        </p:nvSpPr>
        <p:spPr bwMode="auto">
          <a:xfrm>
            <a:off x="2971800" y="4648200"/>
            <a:ext cx="685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3</a:t>
            </a:r>
          </a:p>
        </p:txBody>
      </p:sp>
      <p:sp>
        <p:nvSpPr>
          <p:cNvPr id="20503" name="Text Box 23"/>
          <p:cNvSpPr txBox="1">
            <a:spLocks noChangeArrowheads="1"/>
          </p:cNvSpPr>
          <p:nvPr/>
        </p:nvSpPr>
        <p:spPr bwMode="auto">
          <a:xfrm>
            <a:off x="2590800" y="2971800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rgbClr val="FFFF00"/>
                </a:solidFill>
                <a:latin typeface="Times New Roman" pitchFamily="18" charset="0"/>
              </a:rPr>
              <a:t>1</a:t>
            </a:r>
            <a:endParaRPr lang="en-US" sz="60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0504" name="Text Box 24"/>
          <p:cNvSpPr txBox="1">
            <a:spLocks noChangeArrowheads="1"/>
          </p:cNvSpPr>
          <p:nvPr/>
        </p:nvSpPr>
        <p:spPr bwMode="auto">
          <a:xfrm>
            <a:off x="2438400" y="4648200"/>
            <a:ext cx="53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8</a:t>
            </a:r>
          </a:p>
        </p:txBody>
      </p:sp>
      <p:sp>
        <p:nvSpPr>
          <p:cNvPr id="20505" name="Rectangle 25"/>
          <p:cNvSpPr>
            <a:spLocks noChangeArrowheads="1"/>
          </p:cNvSpPr>
          <p:nvPr/>
        </p:nvSpPr>
        <p:spPr bwMode="auto">
          <a:xfrm>
            <a:off x="2209800" y="29718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FFFF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0506" name="Text Box 26"/>
          <p:cNvSpPr txBox="1">
            <a:spLocks noChangeArrowheads="1"/>
          </p:cNvSpPr>
          <p:nvPr/>
        </p:nvSpPr>
        <p:spPr bwMode="auto">
          <a:xfrm>
            <a:off x="2057400" y="4648200"/>
            <a:ext cx="60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0</a:t>
            </a:r>
          </a:p>
        </p:txBody>
      </p:sp>
      <p:sp>
        <p:nvSpPr>
          <p:cNvPr id="20507" name="Rectangle 27"/>
          <p:cNvSpPr>
            <a:spLocks noChangeArrowheads="1"/>
          </p:cNvSpPr>
          <p:nvPr/>
        </p:nvSpPr>
        <p:spPr bwMode="auto">
          <a:xfrm>
            <a:off x="1752600" y="3581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FFFF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0508" name="Text Box 28"/>
          <p:cNvSpPr txBox="1">
            <a:spLocks noChangeArrowheads="1"/>
          </p:cNvSpPr>
          <p:nvPr/>
        </p:nvSpPr>
        <p:spPr bwMode="auto">
          <a:xfrm>
            <a:off x="1676400" y="4648200"/>
            <a:ext cx="457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2</a:t>
            </a:r>
          </a:p>
        </p:txBody>
      </p:sp>
      <p:sp>
        <p:nvSpPr>
          <p:cNvPr id="20509" name="Line 29"/>
          <p:cNvSpPr>
            <a:spLocks noChangeShapeType="1"/>
          </p:cNvSpPr>
          <p:nvPr/>
        </p:nvSpPr>
        <p:spPr bwMode="auto">
          <a:xfrm>
            <a:off x="4495800" y="17526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10" name="Text Box 30"/>
          <p:cNvSpPr txBox="1">
            <a:spLocks noChangeArrowheads="1"/>
          </p:cNvSpPr>
          <p:nvPr/>
        </p:nvSpPr>
        <p:spPr bwMode="auto">
          <a:xfrm>
            <a:off x="6324600" y="1447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00FF00"/>
                </a:solidFill>
                <a:latin typeface="Times New Roman" pitchFamily="18" charset="0"/>
              </a:rPr>
              <a:t>two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0511" name="Line 31"/>
          <p:cNvSpPr>
            <a:spLocks noChangeShapeType="1"/>
          </p:cNvSpPr>
          <p:nvPr/>
        </p:nvSpPr>
        <p:spPr bwMode="auto">
          <a:xfrm>
            <a:off x="4495800" y="26670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12" name="Text Box 32"/>
          <p:cNvSpPr txBox="1">
            <a:spLocks noChangeArrowheads="1"/>
          </p:cNvSpPr>
          <p:nvPr/>
        </p:nvSpPr>
        <p:spPr bwMode="auto">
          <a:xfrm>
            <a:off x="6324600" y="2362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00FF00"/>
                </a:solidFill>
                <a:latin typeface="Times New Roman" pitchFamily="18" charset="0"/>
              </a:rPr>
              <a:t>one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0513" name="Line 33"/>
          <p:cNvSpPr>
            <a:spLocks noChangeShapeType="1"/>
          </p:cNvSpPr>
          <p:nvPr/>
        </p:nvSpPr>
        <p:spPr bwMode="auto">
          <a:xfrm>
            <a:off x="4572000" y="51816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14" name="Text Box 34"/>
          <p:cNvSpPr txBox="1">
            <a:spLocks noChangeArrowheads="1"/>
          </p:cNvSpPr>
          <p:nvPr/>
        </p:nvSpPr>
        <p:spPr bwMode="auto">
          <a:xfrm>
            <a:off x="6324600" y="48768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00FF00"/>
                </a:solidFill>
                <a:latin typeface="Times New Roman" pitchFamily="18" charset="0"/>
              </a:rPr>
              <a:t>three</a:t>
            </a:r>
            <a:endParaRPr 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0515" name="Text Box 35"/>
          <p:cNvSpPr txBox="1">
            <a:spLocks noChangeArrowheads="1"/>
          </p:cNvSpPr>
          <p:nvPr/>
        </p:nvSpPr>
        <p:spPr bwMode="auto">
          <a:xfrm>
            <a:off x="2362200" y="4648200"/>
            <a:ext cx="381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solidFill>
                  <a:srgbClr val="00FF00"/>
                </a:solidFill>
                <a:latin typeface="Times New Roman" pitchFamily="18" charset="0"/>
              </a:rPr>
              <a:t>.</a:t>
            </a:r>
            <a:endParaRPr lang="en-US" sz="800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utoUpdateAnimBg="0"/>
      <p:bldP spid="20484" grpId="0" autoUpdateAnimBg="0"/>
      <p:bldP spid="20485" grpId="0" autoUpdateAnimBg="0"/>
      <p:bldP spid="20486" grpId="0" animBg="1"/>
      <p:bldP spid="20487" grpId="0" autoUpdateAnimBg="0"/>
      <p:bldP spid="20488" grpId="0" autoUpdateAnimBg="0"/>
      <p:bldP spid="20489" grpId="0" autoUpdateAnimBg="0"/>
      <p:bldP spid="20490" grpId="0" autoUpdateAnimBg="0"/>
      <p:bldP spid="20491" grpId="0" autoUpdateAnimBg="0"/>
      <p:bldP spid="20492" grpId="0" autoUpdateAnimBg="0"/>
      <p:bldP spid="20493" grpId="0" animBg="1"/>
      <p:bldP spid="20494" grpId="0" animBg="1"/>
      <p:bldP spid="20495" grpId="0" autoUpdateAnimBg="0"/>
      <p:bldP spid="20496" grpId="0" autoUpdateAnimBg="0"/>
      <p:bldP spid="20497" grpId="0" autoUpdateAnimBg="0"/>
      <p:bldP spid="20498" grpId="0" autoUpdateAnimBg="0"/>
      <p:bldP spid="20499" grpId="0" autoUpdateAnimBg="0"/>
      <p:bldP spid="20500" grpId="0" animBg="1"/>
      <p:bldP spid="20501" grpId="0" autoUpdateAnimBg="0"/>
      <p:bldP spid="20502" grpId="0" autoUpdateAnimBg="0"/>
      <p:bldP spid="20503" grpId="0" autoUpdateAnimBg="0"/>
      <p:bldP spid="20504" grpId="0" autoUpdateAnimBg="0"/>
      <p:bldP spid="20505" grpId="0" autoUpdateAnimBg="0"/>
      <p:bldP spid="20506" grpId="0" autoUpdateAnimBg="0"/>
      <p:bldP spid="20507" grpId="0" autoUpdateAnimBg="0"/>
      <p:bldP spid="20508" grpId="0" autoUpdateAnimBg="0"/>
      <p:bldP spid="20509" grpId="0" animBg="1"/>
      <p:bldP spid="20510" grpId="0" autoUpdateAnimBg="0"/>
      <p:bldP spid="20511" grpId="0" animBg="1"/>
      <p:bldP spid="20512" grpId="0" autoUpdateAnimBg="0"/>
      <p:bldP spid="20513" grpId="0" animBg="1"/>
      <p:bldP spid="20514" grpId="0" autoUpdateAnimBg="0"/>
      <p:bldP spid="2051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7772400" cy="4114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sz="2800"/>
              <a:t>You </a:t>
            </a:r>
            <a:r>
              <a:rPr lang="en-US" sz="2800" u="sng"/>
              <a:t>do not</a:t>
            </a:r>
            <a:r>
              <a:rPr lang="en-US" sz="2800"/>
              <a:t> line up the factors by the decimal.</a:t>
            </a:r>
          </a:p>
          <a:p>
            <a:pPr>
              <a:lnSpc>
                <a:spcPct val="90000"/>
              </a:lnSpc>
            </a:pPr>
            <a:r>
              <a:rPr lang="en-US" sz="2800"/>
              <a:t>Instead, place the number with more digits on top.</a:t>
            </a:r>
          </a:p>
          <a:p>
            <a:pPr>
              <a:lnSpc>
                <a:spcPct val="90000"/>
              </a:lnSpc>
            </a:pPr>
            <a:r>
              <a:rPr lang="en-US" sz="2800"/>
              <a:t>Line up the other number underneath, at the right.</a:t>
            </a:r>
          </a:p>
          <a:p>
            <a:pPr>
              <a:lnSpc>
                <a:spcPct val="90000"/>
              </a:lnSpc>
            </a:pPr>
            <a:r>
              <a:rPr lang="en-US" sz="2800"/>
              <a:t>Multiply</a:t>
            </a:r>
          </a:p>
          <a:p>
            <a:pPr>
              <a:lnSpc>
                <a:spcPct val="90000"/>
              </a:lnSpc>
            </a:pPr>
            <a:r>
              <a:rPr lang="en-US" sz="2800"/>
              <a:t>Count the number of decimal places (from the right) in each factor.</a:t>
            </a:r>
          </a:p>
          <a:p>
            <a:pPr>
              <a:lnSpc>
                <a:spcPct val="90000"/>
              </a:lnSpc>
            </a:pPr>
            <a:r>
              <a:rPr lang="en-US" sz="2800"/>
              <a:t>Use the total number of decimal places in your two factors to place the decimal in your product.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To Multiply: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Example: 0.53 x 2.618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304800" y="8382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chemeClr val="hlink"/>
                </a:solidFill>
                <a:latin typeface="Times New Roman" pitchFamily="18" charset="0"/>
              </a:rPr>
              <a:t>2.618 has more digits (4) than 0.53 (3), so it goes on top.</a:t>
            </a:r>
            <a:endParaRPr lang="en-US" sz="32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2819400" y="2057400"/>
            <a:ext cx="2362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2</a:t>
            </a:r>
            <a:r>
              <a:rPr lang="en-US" sz="2400">
                <a:latin typeface="Times New Roman" pitchFamily="18" charset="0"/>
              </a:rPr>
              <a:t>.</a:t>
            </a:r>
            <a:r>
              <a:rPr lang="en-US" sz="6000">
                <a:latin typeface="Times New Roman" pitchFamily="18" charset="0"/>
              </a:rPr>
              <a:t>618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3276600" y="2819400"/>
            <a:ext cx="1600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0</a:t>
            </a:r>
            <a:r>
              <a:rPr lang="en-US" sz="2000">
                <a:latin typeface="Times New Roman" pitchFamily="18" charset="0"/>
              </a:rPr>
              <a:t>.</a:t>
            </a:r>
            <a:r>
              <a:rPr lang="en-US" sz="6000">
                <a:latin typeface="Times New Roman" pitchFamily="18" charset="0"/>
              </a:rPr>
              <a:t>53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2286000" y="2819400"/>
            <a:ext cx="60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x</a:t>
            </a:r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2133600" y="3810000"/>
            <a:ext cx="2895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4114800" y="3733800"/>
            <a:ext cx="762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4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3733800" y="1752600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2</a:t>
            </a:r>
            <a:endParaRPr lang="en-US" sz="6000">
              <a:latin typeface="Times New Roman" pitchFamily="18" charset="0"/>
            </a:endParaRP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3733800" y="3733800"/>
            <a:ext cx="53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5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3352800" y="3733800"/>
            <a:ext cx="60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8</a:t>
            </a: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2895600" y="1752600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1</a:t>
            </a:r>
            <a:endParaRPr lang="en-US" sz="6000">
              <a:latin typeface="Times New Roman" pitchFamily="18" charset="0"/>
            </a:endParaRP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2895600" y="3733800"/>
            <a:ext cx="457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7</a:t>
            </a:r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4114800" y="4343400"/>
            <a:ext cx="60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solidFill>
                  <a:schemeClr val="folHlink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 flipV="1">
            <a:off x="2971800" y="1981200"/>
            <a:ext cx="228600" cy="1524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 flipV="1">
            <a:off x="3810000" y="1981200"/>
            <a:ext cx="228600" cy="1524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3733800" y="4343400"/>
            <a:ext cx="53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0</a:t>
            </a:r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3733800" y="1447800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4</a:t>
            </a:r>
            <a:endParaRPr lang="en-US" sz="6000">
              <a:latin typeface="Times New Roman" pitchFamily="18" charset="0"/>
            </a:endParaRPr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3352800" y="4343400"/>
            <a:ext cx="60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9</a:t>
            </a:r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2895600" y="4343400"/>
            <a:ext cx="53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0</a:t>
            </a:r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2895600" y="1447800"/>
            <a:ext cx="304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3</a:t>
            </a:r>
            <a:endParaRPr lang="en-US" sz="6000">
              <a:latin typeface="Times New Roman" pitchFamily="18" charset="0"/>
            </a:endParaRP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2133600" y="4343400"/>
            <a:ext cx="990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13</a:t>
            </a:r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3733800" y="4953000"/>
            <a:ext cx="990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solidFill>
                  <a:schemeClr val="folHlink"/>
                </a:solidFill>
                <a:latin typeface="Times New Roman" pitchFamily="18" charset="0"/>
              </a:rPr>
              <a:t>00</a:t>
            </a:r>
          </a:p>
        </p:txBody>
      </p:sp>
      <p:sp>
        <p:nvSpPr>
          <p:cNvPr id="21528" name="Line 24"/>
          <p:cNvSpPr>
            <a:spLocks noChangeShapeType="1"/>
          </p:cNvSpPr>
          <p:nvPr/>
        </p:nvSpPr>
        <p:spPr bwMode="auto">
          <a:xfrm flipV="1">
            <a:off x="2971800" y="1676400"/>
            <a:ext cx="228600" cy="1524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9" name="Line 25"/>
          <p:cNvSpPr>
            <a:spLocks noChangeShapeType="1"/>
          </p:cNvSpPr>
          <p:nvPr/>
        </p:nvSpPr>
        <p:spPr bwMode="auto">
          <a:xfrm flipV="1">
            <a:off x="3810000" y="1676400"/>
            <a:ext cx="228600" cy="1524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30" name="Text Box 26"/>
          <p:cNvSpPr txBox="1">
            <a:spLocks noChangeArrowheads="1"/>
          </p:cNvSpPr>
          <p:nvPr/>
        </p:nvSpPr>
        <p:spPr bwMode="auto">
          <a:xfrm>
            <a:off x="3352800" y="4953000"/>
            <a:ext cx="53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0</a:t>
            </a:r>
          </a:p>
        </p:txBody>
      </p:sp>
      <p:sp>
        <p:nvSpPr>
          <p:cNvPr id="21531" name="Text Box 27"/>
          <p:cNvSpPr txBox="1">
            <a:spLocks noChangeArrowheads="1"/>
          </p:cNvSpPr>
          <p:nvPr/>
        </p:nvSpPr>
        <p:spPr bwMode="auto">
          <a:xfrm>
            <a:off x="2895600" y="4953000"/>
            <a:ext cx="53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0</a:t>
            </a:r>
          </a:p>
        </p:txBody>
      </p:sp>
      <p:sp>
        <p:nvSpPr>
          <p:cNvPr id="21532" name="Text Box 28"/>
          <p:cNvSpPr txBox="1">
            <a:spLocks noChangeArrowheads="1"/>
          </p:cNvSpPr>
          <p:nvPr/>
        </p:nvSpPr>
        <p:spPr bwMode="auto">
          <a:xfrm>
            <a:off x="2514600" y="4953000"/>
            <a:ext cx="53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0</a:t>
            </a:r>
          </a:p>
        </p:txBody>
      </p:sp>
      <p:sp>
        <p:nvSpPr>
          <p:cNvPr id="21533" name="Text Box 29"/>
          <p:cNvSpPr txBox="1">
            <a:spLocks noChangeArrowheads="1"/>
          </p:cNvSpPr>
          <p:nvPr/>
        </p:nvSpPr>
        <p:spPr bwMode="auto">
          <a:xfrm>
            <a:off x="2133600" y="4953000"/>
            <a:ext cx="60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0</a:t>
            </a:r>
          </a:p>
        </p:txBody>
      </p:sp>
      <p:sp>
        <p:nvSpPr>
          <p:cNvPr id="21534" name="Line 30"/>
          <p:cNvSpPr>
            <a:spLocks noChangeShapeType="1"/>
          </p:cNvSpPr>
          <p:nvPr/>
        </p:nvSpPr>
        <p:spPr bwMode="auto">
          <a:xfrm>
            <a:off x="1676400" y="5791200"/>
            <a:ext cx="3429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35" name="Text Box 31"/>
          <p:cNvSpPr txBox="1">
            <a:spLocks noChangeArrowheads="1"/>
          </p:cNvSpPr>
          <p:nvPr/>
        </p:nvSpPr>
        <p:spPr bwMode="auto">
          <a:xfrm>
            <a:off x="1295400" y="4953000"/>
            <a:ext cx="53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+</a:t>
            </a:r>
          </a:p>
        </p:txBody>
      </p:sp>
      <p:sp>
        <p:nvSpPr>
          <p:cNvPr id="21536" name="Text Box 32"/>
          <p:cNvSpPr txBox="1">
            <a:spLocks noChangeArrowheads="1"/>
          </p:cNvSpPr>
          <p:nvPr/>
        </p:nvSpPr>
        <p:spPr bwMode="auto">
          <a:xfrm>
            <a:off x="4114800" y="5638800"/>
            <a:ext cx="685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4</a:t>
            </a:r>
          </a:p>
        </p:txBody>
      </p:sp>
      <p:sp>
        <p:nvSpPr>
          <p:cNvPr id="21537" name="Text Box 33"/>
          <p:cNvSpPr txBox="1">
            <a:spLocks noChangeArrowheads="1"/>
          </p:cNvSpPr>
          <p:nvPr/>
        </p:nvSpPr>
        <p:spPr bwMode="auto">
          <a:xfrm>
            <a:off x="3733800" y="5638800"/>
            <a:ext cx="60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5</a:t>
            </a:r>
          </a:p>
        </p:txBody>
      </p:sp>
      <p:sp>
        <p:nvSpPr>
          <p:cNvPr id="21538" name="Text Box 34"/>
          <p:cNvSpPr txBox="1">
            <a:spLocks noChangeArrowheads="1"/>
          </p:cNvSpPr>
          <p:nvPr/>
        </p:nvSpPr>
        <p:spPr bwMode="auto">
          <a:xfrm>
            <a:off x="3352800" y="5638800"/>
            <a:ext cx="53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7</a:t>
            </a:r>
          </a:p>
        </p:txBody>
      </p:sp>
      <p:sp>
        <p:nvSpPr>
          <p:cNvPr id="21539" name="Text Box 35"/>
          <p:cNvSpPr txBox="1">
            <a:spLocks noChangeArrowheads="1"/>
          </p:cNvSpPr>
          <p:nvPr/>
        </p:nvSpPr>
        <p:spPr bwMode="auto">
          <a:xfrm>
            <a:off x="3048000" y="3581400"/>
            <a:ext cx="320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1</a:t>
            </a:r>
            <a:endParaRPr lang="en-US" sz="6000">
              <a:latin typeface="Times New Roman" pitchFamily="18" charset="0"/>
            </a:endParaRPr>
          </a:p>
        </p:txBody>
      </p:sp>
      <p:sp>
        <p:nvSpPr>
          <p:cNvPr id="21540" name="Text Box 36"/>
          <p:cNvSpPr txBox="1">
            <a:spLocks noChangeArrowheads="1"/>
          </p:cNvSpPr>
          <p:nvPr/>
        </p:nvSpPr>
        <p:spPr bwMode="auto">
          <a:xfrm>
            <a:off x="2895600" y="5638800"/>
            <a:ext cx="60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8</a:t>
            </a:r>
          </a:p>
        </p:txBody>
      </p:sp>
      <p:sp>
        <p:nvSpPr>
          <p:cNvPr id="21541" name="Text Box 37"/>
          <p:cNvSpPr txBox="1">
            <a:spLocks noChangeArrowheads="1"/>
          </p:cNvSpPr>
          <p:nvPr/>
        </p:nvSpPr>
        <p:spPr bwMode="auto">
          <a:xfrm>
            <a:off x="2514600" y="5638800"/>
            <a:ext cx="60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3</a:t>
            </a:r>
          </a:p>
        </p:txBody>
      </p:sp>
      <p:sp>
        <p:nvSpPr>
          <p:cNvPr id="21542" name="Text Box 38"/>
          <p:cNvSpPr txBox="1">
            <a:spLocks noChangeArrowheads="1"/>
          </p:cNvSpPr>
          <p:nvPr/>
        </p:nvSpPr>
        <p:spPr bwMode="auto">
          <a:xfrm>
            <a:off x="2057400" y="5638800"/>
            <a:ext cx="60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1</a:t>
            </a:r>
          </a:p>
        </p:txBody>
      </p:sp>
      <p:sp>
        <p:nvSpPr>
          <p:cNvPr id="21543" name="Text Box 39"/>
          <p:cNvSpPr txBox="1">
            <a:spLocks noChangeArrowheads="1"/>
          </p:cNvSpPr>
          <p:nvPr/>
        </p:nvSpPr>
        <p:spPr bwMode="auto">
          <a:xfrm>
            <a:off x="5943600" y="1600200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u="sng">
                <a:solidFill>
                  <a:srgbClr val="00FF00"/>
                </a:solidFill>
                <a:latin typeface="Times New Roman" pitchFamily="18" charset="0"/>
              </a:rPr>
              <a:t>Decimal Places</a:t>
            </a:r>
            <a:endParaRPr lang="en-US" sz="28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1544" name="Text Box 40"/>
          <p:cNvSpPr txBox="1">
            <a:spLocks noChangeArrowheads="1"/>
          </p:cNvSpPr>
          <p:nvPr/>
        </p:nvSpPr>
        <p:spPr bwMode="auto">
          <a:xfrm>
            <a:off x="6172200" y="22860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00FF00"/>
                </a:solidFill>
                <a:latin typeface="Times New Roman" pitchFamily="18" charset="0"/>
              </a:rPr>
              <a:t>three</a:t>
            </a:r>
            <a:endParaRPr lang="en-US" sz="28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1545" name="Text Box 41"/>
          <p:cNvSpPr txBox="1">
            <a:spLocks noChangeArrowheads="1"/>
          </p:cNvSpPr>
          <p:nvPr/>
        </p:nvSpPr>
        <p:spPr bwMode="auto">
          <a:xfrm>
            <a:off x="6248400" y="3124200"/>
            <a:ext cx="144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00FF00"/>
                </a:solidFill>
                <a:latin typeface="Times New Roman" pitchFamily="18" charset="0"/>
              </a:rPr>
              <a:t>two</a:t>
            </a:r>
            <a:endParaRPr lang="en-US" sz="28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1546" name="Line 42"/>
          <p:cNvSpPr>
            <a:spLocks noChangeShapeType="1"/>
          </p:cNvSpPr>
          <p:nvPr/>
        </p:nvSpPr>
        <p:spPr bwMode="auto">
          <a:xfrm flipH="1">
            <a:off x="4953000" y="25908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47" name="Line 43"/>
          <p:cNvSpPr>
            <a:spLocks noChangeShapeType="1"/>
          </p:cNvSpPr>
          <p:nvPr/>
        </p:nvSpPr>
        <p:spPr bwMode="auto">
          <a:xfrm flipH="1">
            <a:off x="4953000" y="33528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48" name="Text Box 44"/>
          <p:cNvSpPr txBox="1">
            <a:spLocks noChangeArrowheads="1"/>
          </p:cNvSpPr>
          <p:nvPr/>
        </p:nvSpPr>
        <p:spPr bwMode="auto">
          <a:xfrm>
            <a:off x="6400800" y="5867400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00FF00"/>
                </a:solidFill>
                <a:latin typeface="Times New Roman" pitchFamily="18" charset="0"/>
              </a:rPr>
              <a:t>five</a:t>
            </a:r>
            <a:endParaRPr lang="en-US" sz="28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1549" name="Line 45"/>
          <p:cNvSpPr>
            <a:spLocks noChangeShapeType="1"/>
          </p:cNvSpPr>
          <p:nvPr/>
        </p:nvSpPr>
        <p:spPr bwMode="auto">
          <a:xfrm flipH="1">
            <a:off x="5181600" y="6172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50" name="Text Box 46"/>
          <p:cNvSpPr txBox="1">
            <a:spLocks noChangeArrowheads="1"/>
          </p:cNvSpPr>
          <p:nvPr/>
        </p:nvSpPr>
        <p:spPr bwMode="auto">
          <a:xfrm>
            <a:off x="2362200" y="5486400"/>
            <a:ext cx="3810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7200">
                <a:latin typeface="Times New Roman" pitchFamily="18" charset="0"/>
              </a:rPr>
              <a:t>.</a:t>
            </a:r>
            <a:endParaRPr lang="en-US" sz="60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21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21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autoUpdateAnimBg="0"/>
      <p:bldP spid="21508" grpId="0" autoUpdateAnimBg="0"/>
      <p:bldP spid="21509" grpId="0" autoUpdateAnimBg="0"/>
      <p:bldP spid="21510" grpId="0" autoUpdateAnimBg="0"/>
      <p:bldP spid="21511" grpId="0" animBg="1"/>
      <p:bldP spid="21512" grpId="0" autoUpdateAnimBg="0"/>
      <p:bldP spid="21513" grpId="0" autoUpdateAnimBg="0"/>
      <p:bldP spid="21514" grpId="0" autoUpdateAnimBg="0"/>
      <p:bldP spid="21515" grpId="0" autoUpdateAnimBg="0"/>
      <p:bldP spid="21516" grpId="0" autoUpdateAnimBg="0"/>
      <p:bldP spid="21517" grpId="0" autoUpdateAnimBg="0"/>
      <p:bldP spid="21518" grpId="0" autoUpdateAnimBg="0"/>
      <p:bldP spid="21519" grpId="0" animBg="1"/>
      <p:bldP spid="21520" grpId="0" animBg="1"/>
      <p:bldP spid="21521" grpId="0" autoUpdateAnimBg="0"/>
      <p:bldP spid="21522" grpId="0" autoUpdateAnimBg="0"/>
      <p:bldP spid="21523" grpId="0" autoUpdateAnimBg="0"/>
      <p:bldP spid="21524" grpId="0" autoUpdateAnimBg="0"/>
      <p:bldP spid="21525" grpId="0" autoUpdateAnimBg="0"/>
      <p:bldP spid="21526" grpId="0" autoUpdateAnimBg="0"/>
      <p:bldP spid="21527" grpId="0" autoUpdateAnimBg="0"/>
      <p:bldP spid="21528" grpId="0" animBg="1"/>
      <p:bldP spid="21529" grpId="0" animBg="1"/>
      <p:bldP spid="21530" grpId="0" autoUpdateAnimBg="0"/>
      <p:bldP spid="21531" grpId="0" autoUpdateAnimBg="0"/>
      <p:bldP spid="21532" grpId="0" autoUpdateAnimBg="0"/>
      <p:bldP spid="21533" grpId="0" autoUpdateAnimBg="0"/>
      <p:bldP spid="21534" grpId="0" animBg="1"/>
      <p:bldP spid="21535" grpId="0" autoUpdateAnimBg="0"/>
      <p:bldP spid="21536" grpId="0" autoUpdateAnimBg="0"/>
      <p:bldP spid="21537" grpId="0" autoUpdateAnimBg="0"/>
      <p:bldP spid="21538" grpId="0" autoUpdateAnimBg="0"/>
      <p:bldP spid="21539" grpId="0" autoUpdateAnimBg="0"/>
      <p:bldP spid="21540" grpId="0" autoUpdateAnimBg="0"/>
      <p:bldP spid="21541" grpId="0" autoUpdateAnimBg="0"/>
      <p:bldP spid="21542" grpId="0" autoUpdateAnimBg="0"/>
      <p:bldP spid="21543" grpId="0" autoUpdateAnimBg="0"/>
      <p:bldP spid="21544" grpId="0" autoUpdateAnimBg="0"/>
      <p:bldP spid="21545" grpId="0" autoUpdateAnimBg="0"/>
      <p:bldP spid="21546" grpId="0" animBg="1"/>
      <p:bldP spid="21547" grpId="0" animBg="1"/>
      <p:bldP spid="21548" grpId="0" autoUpdateAnimBg="0"/>
      <p:bldP spid="21549" grpId="0" animBg="1"/>
      <p:bldP spid="2155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1" name="AutoShape 57"/>
          <p:cNvSpPr>
            <a:spLocks noChangeArrowheads="1"/>
          </p:cNvSpPr>
          <p:nvPr/>
        </p:nvSpPr>
        <p:spPr bwMode="auto">
          <a:xfrm>
            <a:off x="1143000" y="3505200"/>
            <a:ext cx="1143000" cy="609600"/>
          </a:xfrm>
          <a:prstGeom prst="irregularSeal2">
            <a:avLst/>
          </a:prstGeom>
          <a:gradFill rotWithShape="0">
            <a:gsLst>
              <a:gs pos="0">
                <a:schemeClr val="bg1"/>
              </a:gs>
              <a:gs pos="100000">
                <a:srgbClr val="FEEF9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25" name="Line 61"/>
          <p:cNvSpPr>
            <a:spLocks noChangeShapeType="1"/>
          </p:cNvSpPr>
          <p:nvPr/>
        </p:nvSpPr>
        <p:spPr bwMode="auto">
          <a:xfrm flipH="1" flipV="1">
            <a:off x="1447800" y="3886200"/>
            <a:ext cx="304800" cy="427038"/>
          </a:xfrm>
          <a:prstGeom prst="line">
            <a:avLst/>
          </a:prstGeom>
          <a:noFill/>
          <a:ln w="19050">
            <a:solidFill>
              <a:srgbClr val="ED181E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28" name="Line 64"/>
          <p:cNvSpPr>
            <a:spLocks noChangeShapeType="1"/>
          </p:cNvSpPr>
          <p:nvPr/>
        </p:nvSpPr>
        <p:spPr bwMode="auto">
          <a:xfrm flipH="1" flipV="1">
            <a:off x="1600200" y="3886200"/>
            <a:ext cx="180975" cy="450850"/>
          </a:xfrm>
          <a:prstGeom prst="line">
            <a:avLst/>
          </a:prstGeom>
          <a:noFill/>
          <a:ln w="19050">
            <a:solidFill>
              <a:srgbClr val="ED181E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31" name="Line 67"/>
          <p:cNvSpPr>
            <a:spLocks noChangeShapeType="1"/>
          </p:cNvSpPr>
          <p:nvPr/>
        </p:nvSpPr>
        <p:spPr bwMode="auto">
          <a:xfrm flipV="1">
            <a:off x="1752600" y="3886200"/>
            <a:ext cx="0" cy="457200"/>
          </a:xfrm>
          <a:prstGeom prst="line">
            <a:avLst/>
          </a:prstGeom>
          <a:noFill/>
          <a:ln w="19050">
            <a:solidFill>
              <a:srgbClr val="ED181E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34" name="Line 70"/>
          <p:cNvSpPr>
            <a:spLocks noChangeShapeType="1"/>
          </p:cNvSpPr>
          <p:nvPr/>
        </p:nvSpPr>
        <p:spPr bwMode="auto">
          <a:xfrm flipV="1">
            <a:off x="1752600" y="3886200"/>
            <a:ext cx="152400" cy="457200"/>
          </a:xfrm>
          <a:prstGeom prst="line">
            <a:avLst/>
          </a:prstGeom>
          <a:noFill/>
          <a:ln w="19050">
            <a:solidFill>
              <a:srgbClr val="ED181E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76"/>
          <p:cNvGrpSpPr>
            <a:grpSpLocks/>
          </p:cNvGrpSpPr>
          <p:nvPr/>
        </p:nvGrpSpPr>
        <p:grpSpPr bwMode="auto">
          <a:xfrm>
            <a:off x="538163" y="1809750"/>
            <a:ext cx="304800" cy="3052763"/>
            <a:chOff x="339" y="1140"/>
            <a:chExt cx="192" cy="1923"/>
          </a:xfrm>
        </p:grpSpPr>
        <p:sp>
          <p:nvSpPr>
            <p:cNvPr id="11281" name="Line 17"/>
            <p:cNvSpPr>
              <a:spLocks noChangeShapeType="1"/>
            </p:cNvSpPr>
            <p:nvPr/>
          </p:nvSpPr>
          <p:spPr bwMode="auto">
            <a:xfrm>
              <a:off x="346" y="1140"/>
              <a:ext cx="0" cy="1920"/>
            </a:xfrm>
            <a:prstGeom prst="line">
              <a:avLst/>
            </a:prstGeom>
            <a:noFill/>
            <a:ln w="28575">
              <a:solidFill>
                <a:srgbClr val="2141A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2" name="Line 18"/>
            <p:cNvSpPr>
              <a:spLocks noChangeShapeType="1"/>
            </p:cNvSpPr>
            <p:nvPr/>
          </p:nvSpPr>
          <p:spPr bwMode="auto">
            <a:xfrm>
              <a:off x="339" y="3063"/>
              <a:ext cx="192" cy="0"/>
            </a:xfrm>
            <a:prstGeom prst="line">
              <a:avLst/>
            </a:prstGeom>
            <a:noFill/>
            <a:ln w="19050">
              <a:solidFill>
                <a:srgbClr val="2141A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404813" y="1390650"/>
            <a:ext cx="1312862" cy="473075"/>
            <a:chOff x="4800" y="3429"/>
            <a:chExt cx="827" cy="298"/>
          </a:xfrm>
        </p:grpSpPr>
        <p:sp>
          <p:nvSpPr>
            <p:cNvPr id="11284" name="AutoShape 20"/>
            <p:cNvSpPr>
              <a:spLocks noChangeArrowheads="1"/>
            </p:cNvSpPr>
            <p:nvPr/>
          </p:nvSpPr>
          <p:spPr bwMode="auto">
            <a:xfrm>
              <a:off x="4800" y="3472"/>
              <a:ext cx="827" cy="219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0000">
                    <a:gamma/>
                    <a:shade val="66275"/>
                    <a:invGamma/>
                  </a:srgbClr>
                </a:gs>
                <a:gs pos="100000">
                  <a:srgbClr val="FF0000"/>
                </a:gs>
              </a:gsLst>
              <a:lin ang="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5" name="AutoShape 21"/>
            <p:cNvSpPr>
              <a:spLocks noChangeArrowheads="1"/>
            </p:cNvSpPr>
            <p:nvPr/>
          </p:nvSpPr>
          <p:spPr bwMode="auto">
            <a:xfrm>
              <a:off x="4817" y="3486"/>
              <a:ext cx="797" cy="19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66275"/>
                    <a:invGamma/>
                  </a:srgbClr>
                </a:gs>
              </a:gsLst>
              <a:lin ang="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6" name="Text Box 22"/>
            <p:cNvSpPr txBox="1">
              <a:spLocks noChangeArrowheads="1"/>
            </p:cNvSpPr>
            <p:nvPr/>
          </p:nvSpPr>
          <p:spPr bwMode="auto">
            <a:xfrm>
              <a:off x="4812" y="3487"/>
              <a:ext cx="658" cy="192"/>
            </a:xfrm>
            <a:prstGeom prst="rect">
              <a:avLst/>
            </a:prstGeom>
            <a:noFill/>
            <a:ln w="762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chemeClr val="bg1"/>
                  </a:solidFill>
                </a:rPr>
                <a:t>EXAMPLE</a:t>
              </a:r>
              <a:endParaRPr lang="en-US" sz="1600" b="1">
                <a:solidFill>
                  <a:schemeClr val="bg1"/>
                </a:solidFill>
              </a:endParaRPr>
            </a:p>
          </p:txBody>
        </p:sp>
        <p:sp>
          <p:nvSpPr>
            <p:cNvPr id="11287" name="Text Box 23"/>
            <p:cNvSpPr txBox="1">
              <a:spLocks noChangeArrowheads="1"/>
            </p:cNvSpPr>
            <p:nvPr/>
          </p:nvSpPr>
          <p:spPr bwMode="auto">
            <a:xfrm>
              <a:off x="5396" y="3429"/>
              <a:ext cx="227" cy="298"/>
            </a:xfrm>
            <a:prstGeom prst="rect">
              <a:avLst/>
            </a:prstGeom>
            <a:noFill/>
            <a:ln w="762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 b="1">
                  <a:solidFill>
                    <a:schemeClr val="bg1"/>
                  </a:solidFill>
                </a:rPr>
                <a:t>1</a:t>
              </a:r>
              <a:endParaRPr lang="en-US" sz="1600" b="1">
                <a:solidFill>
                  <a:schemeClr val="bg1"/>
                </a:solidFill>
              </a:endParaRPr>
            </a:p>
          </p:txBody>
        </p:sp>
      </p:grp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1828800" y="1447800"/>
            <a:ext cx="2457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2141A9"/>
                </a:solidFill>
              </a:rPr>
              <a:t>Multiplying Decimals</a:t>
            </a: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0" y="109538"/>
            <a:ext cx="8382000" cy="677862"/>
            <a:chOff x="0" y="69"/>
            <a:chExt cx="5280" cy="427"/>
          </a:xfrm>
        </p:grpSpPr>
        <p:sp>
          <p:nvSpPr>
            <p:cNvPr id="11290" name="Text Box 26"/>
            <p:cNvSpPr txBox="1">
              <a:spLocks noChangeArrowheads="1"/>
            </p:cNvSpPr>
            <p:nvPr/>
          </p:nvSpPr>
          <p:spPr bwMode="auto">
            <a:xfrm>
              <a:off x="814" y="69"/>
              <a:ext cx="4410" cy="288"/>
            </a:xfrm>
            <a:prstGeom prst="rect">
              <a:avLst/>
            </a:prstGeom>
            <a:noFill/>
            <a:ln w="7620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2400" b="1">
                  <a:solidFill>
                    <a:srgbClr val="FF0000"/>
                  </a:solidFill>
                </a:rPr>
                <a:t>Multiplying Decimals</a:t>
              </a:r>
            </a:p>
          </p:txBody>
        </p:sp>
        <p:grpSp>
          <p:nvGrpSpPr>
            <p:cNvPr id="5" name="Group 27"/>
            <p:cNvGrpSpPr>
              <a:grpSpLocks/>
            </p:cNvGrpSpPr>
            <p:nvPr/>
          </p:nvGrpSpPr>
          <p:grpSpPr bwMode="auto">
            <a:xfrm>
              <a:off x="0" y="344"/>
              <a:ext cx="5280" cy="152"/>
              <a:chOff x="0" y="392"/>
              <a:chExt cx="5280" cy="192"/>
            </a:xfrm>
          </p:grpSpPr>
          <p:sp>
            <p:nvSpPr>
              <p:cNvPr id="11292" name="Rectangle 28"/>
              <p:cNvSpPr>
                <a:spLocks noChangeArrowheads="1"/>
              </p:cNvSpPr>
              <p:nvPr/>
            </p:nvSpPr>
            <p:spPr bwMode="auto">
              <a:xfrm>
                <a:off x="0" y="392"/>
                <a:ext cx="5184" cy="192"/>
              </a:xfrm>
              <a:prstGeom prst="rect">
                <a:avLst/>
              </a:prstGeom>
              <a:gradFill rotWithShape="0">
                <a:gsLst>
                  <a:gs pos="0">
                    <a:srgbClr val="FF9900"/>
                  </a:gs>
                  <a:gs pos="100000">
                    <a:srgbClr val="FFB445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3" name="Oval 29"/>
              <p:cNvSpPr>
                <a:spLocks noChangeArrowheads="1"/>
              </p:cNvSpPr>
              <p:nvPr/>
            </p:nvSpPr>
            <p:spPr bwMode="auto">
              <a:xfrm>
                <a:off x="5088" y="392"/>
                <a:ext cx="192" cy="192"/>
              </a:xfrm>
              <a:prstGeom prst="ellipse">
                <a:avLst/>
              </a:prstGeom>
              <a:solidFill>
                <a:srgbClr val="FFB445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1302" name="Text Box 38"/>
          <p:cNvSpPr txBox="1">
            <a:spLocks noChangeArrowheads="1"/>
          </p:cNvSpPr>
          <p:nvPr/>
        </p:nvSpPr>
        <p:spPr bwMode="auto">
          <a:xfrm>
            <a:off x="1527175" y="2244725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5.82</a:t>
            </a:r>
          </a:p>
        </p:txBody>
      </p:sp>
      <p:sp>
        <p:nvSpPr>
          <p:cNvPr id="11303" name="Text Box 39"/>
          <p:cNvSpPr txBox="1">
            <a:spLocks noChangeArrowheads="1"/>
          </p:cNvSpPr>
          <p:nvPr/>
        </p:nvSpPr>
        <p:spPr bwMode="auto">
          <a:xfrm>
            <a:off x="1222375" y="257175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0.41</a:t>
            </a:r>
          </a:p>
        </p:txBody>
      </p:sp>
      <p:sp>
        <p:nvSpPr>
          <p:cNvPr id="11304" name="Rectangle 40"/>
          <p:cNvSpPr>
            <a:spLocks noChangeArrowheads="1"/>
          </p:cNvSpPr>
          <p:nvPr/>
        </p:nvSpPr>
        <p:spPr bwMode="auto">
          <a:xfrm>
            <a:off x="3127375" y="2190750"/>
            <a:ext cx="1812925" cy="4572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5" name="Rectangle 41"/>
          <p:cNvSpPr>
            <a:spLocks noChangeArrowheads="1"/>
          </p:cNvSpPr>
          <p:nvPr/>
        </p:nvSpPr>
        <p:spPr bwMode="auto">
          <a:xfrm>
            <a:off x="3051175" y="2190750"/>
            <a:ext cx="19812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6" name="Rectangle 42"/>
          <p:cNvSpPr>
            <a:spLocks noChangeArrowheads="1"/>
          </p:cNvSpPr>
          <p:nvPr/>
        </p:nvSpPr>
        <p:spPr bwMode="auto">
          <a:xfrm>
            <a:off x="3246438" y="2254250"/>
            <a:ext cx="1582737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sz="1400" b="1">
                <a:solidFill>
                  <a:srgbClr val="2141A9"/>
                </a:solidFill>
                <a:latin typeface="Times New Roman" pitchFamily="18" charset="0"/>
              </a:rPr>
              <a:t>2</a:t>
            </a:r>
            <a:r>
              <a:rPr lang="en-US" sz="1400" b="1">
                <a:solidFill>
                  <a:srgbClr val="2141A9"/>
                </a:solidFill>
              </a:rPr>
              <a:t> decimal places</a:t>
            </a:r>
            <a:endParaRPr lang="en-US" sz="1400" b="1">
              <a:solidFill>
                <a:srgbClr val="2141A9"/>
              </a:solidFill>
              <a:latin typeface="Helvetica" charset="0"/>
            </a:endParaRPr>
          </a:p>
        </p:txBody>
      </p:sp>
      <p:sp>
        <p:nvSpPr>
          <p:cNvPr id="11307" name="Rectangle 43"/>
          <p:cNvSpPr>
            <a:spLocks noChangeArrowheads="1"/>
          </p:cNvSpPr>
          <p:nvPr/>
        </p:nvSpPr>
        <p:spPr bwMode="auto">
          <a:xfrm>
            <a:off x="3051175" y="2590800"/>
            <a:ext cx="1887538" cy="392113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8" name="Rectangle 44"/>
          <p:cNvSpPr>
            <a:spLocks noChangeArrowheads="1"/>
          </p:cNvSpPr>
          <p:nvPr/>
        </p:nvSpPr>
        <p:spPr bwMode="auto">
          <a:xfrm>
            <a:off x="2974975" y="2590800"/>
            <a:ext cx="22098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9" name="Rectangle 45"/>
          <p:cNvSpPr>
            <a:spLocks noChangeArrowheads="1"/>
          </p:cNvSpPr>
          <p:nvPr/>
        </p:nvSpPr>
        <p:spPr bwMode="auto">
          <a:xfrm>
            <a:off x="3246438" y="2613025"/>
            <a:ext cx="1582737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sz="1400" b="1">
                <a:solidFill>
                  <a:srgbClr val="2141A9"/>
                </a:solidFill>
                <a:latin typeface="Times New Roman" pitchFamily="18" charset="0"/>
              </a:rPr>
              <a:t>2</a:t>
            </a:r>
            <a:r>
              <a:rPr lang="en-US" sz="1400" b="1">
                <a:solidFill>
                  <a:srgbClr val="2141A9"/>
                </a:solidFill>
              </a:rPr>
              <a:t> decimal places</a:t>
            </a:r>
            <a:endParaRPr lang="en-US" sz="1400" b="1">
              <a:solidFill>
                <a:srgbClr val="2141A9"/>
              </a:solidFill>
              <a:latin typeface="Helvetica" charset="0"/>
            </a:endParaRPr>
          </a:p>
        </p:txBody>
      </p:sp>
      <p:sp>
        <p:nvSpPr>
          <p:cNvPr id="11310" name="Text Box 46"/>
          <p:cNvSpPr txBox="1">
            <a:spLocks noChangeArrowheads="1"/>
          </p:cNvSpPr>
          <p:nvPr/>
        </p:nvSpPr>
        <p:spPr bwMode="auto">
          <a:xfrm>
            <a:off x="1527175" y="296703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5</a:t>
            </a:r>
            <a:r>
              <a:rPr lang="en-US" sz="900">
                <a:latin typeface="Times New Roman" pitchFamily="18" charset="0"/>
              </a:rPr>
              <a:t> </a:t>
            </a:r>
            <a:r>
              <a:rPr lang="en-US">
                <a:latin typeface="Times New Roman" pitchFamily="18" charset="0"/>
              </a:rPr>
              <a:t>8</a:t>
            </a:r>
            <a:r>
              <a:rPr lang="en-US" sz="900">
                <a:latin typeface="Times New Roman" pitchFamily="18" charset="0"/>
              </a:rPr>
              <a:t> </a:t>
            </a:r>
            <a:r>
              <a:rPr lang="en-US">
                <a:latin typeface="Times New Roman" pitchFamily="18" charset="0"/>
              </a:rPr>
              <a:t>2</a:t>
            </a:r>
          </a:p>
        </p:txBody>
      </p:sp>
      <p:sp>
        <p:nvSpPr>
          <p:cNvPr id="11311" name="Text Box 47"/>
          <p:cNvSpPr txBox="1">
            <a:spLocks noChangeArrowheads="1"/>
          </p:cNvSpPr>
          <p:nvPr/>
        </p:nvSpPr>
        <p:spPr bwMode="auto">
          <a:xfrm>
            <a:off x="1225550" y="3271838"/>
            <a:ext cx="755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2</a:t>
            </a:r>
            <a:r>
              <a:rPr lang="en-US" sz="900">
                <a:latin typeface="Times New Roman" pitchFamily="18" charset="0"/>
              </a:rPr>
              <a:t>  </a:t>
            </a:r>
            <a:r>
              <a:rPr lang="en-US">
                <a:latin typeface="Times New Roman" pitchFamily="18" charset="0"/>
              </a:rPr>
              <a:t>3</a:t>
            </a:r>
            <a:r>
              <a:rPr lang="en-US" sz="900">
                <a:latin typeface="Times New Roman" pitchFamily="18" charset="0"/>
              </a:rPr>
              <a:t> </a:t>
            </a:r>
            <a:r>
              <a:rPr lang="en-US">
                <a:latin typeface="Times New Roman" pitchFamily="18" charset="0"/>
              </a:rPr>
              <a:t>2</a:t>
            </a:r>
            <a:r>
              <a:rPr lang="en-US" sz="900">
                <a:latin typeface="Times New Roman" pitchFamily="18" charset="0"/>
              </a:rPr>
              <a:t> </a:t>
            </a:r>
            <a:r>
              <a:rPr lang="en-US">
                <a:latin typeface="Times New Roman" pitchFamily="18" charset="0"/>
              </a:rPr>
              <a:t>8</a:t>
            </a:r>
          </a:p>
        </p:txBody>
      </p:sp>
      <p:sp>
        <p:nvSpPr>
          <p:cNvPr id="11312" name="Rectangle 48"/>
          <p:cNvSpPr>
            <a:spLocks noChangeArrowheads="1"/>
          </p:cNvSpPr>
          <p:nvPr/>
        </p:nvSpPr>
        <p:spPr bwMode="auto">
          <a:xfrm>
            <a:off x="3127375" y="3562350"/>
            <a:ext cx="1812925" cy="4572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3" name="Rectangle 49"/>
          <p:cNvSpPr>
            <a:spLocks noChangeArrowheads="1"/>
          </p:cNvSpPr>
          <p:nvPr/>
        </p:nvSpPr>
        <p:spPr bwMode="auto">
          <a:xfrm>
            <a:off x="2974975" y="3562350"/>
            <a:ext cx="19812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4" name="Rectangle 50"/>
          <p:cNvSpPr>
            <a:spLocks noChangeArrowheads="1"/>
          </p:cNvSpPr>
          <p:nvPr/>
        </p:nvSpPr>
        <p:spPr bwMode="auto">
          <a:xfrm>
            <a:off x="3246438" y="3617913"/>
            <a:ext cx="1582737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sz="1400" b="1">
                <a:solidFill>
                  <a:srgbClr val="2141A9"/>
                </a:solidFill>
                <a:latin typeface="Times New Roman" pitchFamily="18" charset="0"/>
              </a:rPr>
              <a:t>4</a:t>
            </a:r>
            <a:r>
              <a:rPr lang="en-US" sz="1400" b="1">
                <a:solidFill>
                  <a:srgbClr val="2141A9"/>
                </a:solidFill>
              </a:rPr>
              <a:t> decimal places</a:t>
            </a:r>
            <a:endParaRPr lang="en-US" sz="1400" b="1">
              <a:solidFill>
                <a:srgbClr val="2141A9"/>
              </a:solidFill>
              <a:latin typeface="Helvetica" charset="0"/>
            </a:endParaRPr>
          </a:p>
        </p:txBody>
      </p:sp>
      <p:grpSp>
        <p:nvGrpSpPr>
          <p:cNvPr id="6" name="Group 51"/>
          <p:cNvGrpSpPr>
            <a:grpSpLocks/>
          </p:cNvGrpSpPr>
          <p:nvPr/>
        </p:nvGrpSpPr>
        <p:grpSpPr bwMode="auto">
          <a:xfrm>
            <a:off x="3051175" y="2655888"/>
            <a:ext cx="533400" cy="427037"/>
            <a:chOff x="2064" y="2078"/>
            <a:chExt cx="336" cy="269"/>
          </a:xfrm>
        </p:grpSpPr>
        <p:sp>
          <p:nvSpPr>
            <p:cNvPr id="11316" name="Text Box 52"/>
            <p:cNvSpPr txBox="1">
              <a:spLocks noChangeArrowheads="1"/>
            </p:cNvSpPr>
            <p:nvPr/>
          </p:nvSpPr>
          <p:spPr bwMode="auto">
            <a:xfrm>
              <a:off x="2064" y="2116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b="1">
                  <a:solidFill>
                    <a:srgbClr val="2141A9"/>
                  </a:solidFill>
                  <a:latin typeface="Times New Roman" pitchFamily="18" charset="0"/>
                  <a:sym typeface="Monotype Sorts" pitchFamily="2" charset="2"/>
                </a:rPr>
                <a:t>–––</a:t>
              </a:r>
              <a:endParaRPr lang="en-US">
                <a:solidFill>
                  <a:srgbClr val="0A51A1"/>
                </a:solidFill>
                <a:latin typeface="Times New Roman" pitchFamily="18" charset="0"/>
              </a:endParaRPr>
            </a:p>
          </p:txBody>
        </p:sp>
        <p:sp>
          <p:nvSpPr>
            <p:cNvPr id="11317" name="Rectangle 53"/>
            <p:cNvSpPr>
              <a:spLocks noChangeArrowheads="1"/>
            </p:cNvSpPr>
            <p:nvPr/>
          </p:nvSpPr>
          <p:spPr bwMode="auto">
            <a:xfrm>
              <a:off x="2075" y="2078"/>
              <a:ext cx="18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1">
                  <a:solidFill>
                    <a:srgbClr val="2141A9"/>
                  </a:solidFill>
                  <a:latin typeface="Times New Roman" pitchFamily="18" charset="0"/>
                </a:rPr>
                <a:t>+</a:t>
              </a:r>
              <a:endParaRPr lang="en-US" sz="1400" b="1">
                <a:solidFill>
                  <a:srgbClr val="0A51A1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7" name="Group 54"/>
          <p:cNvGrpSpPr>
            <a:grpSpLocks/>
          </p:cNvGrpSpPr>
          <p:nvPr/>
        </p:nvGrpSpPr>
        <p:grpSpPr bwMode="auto">
          <a:xfrm>
            <a:off x="1222375" y="2593975"/>
            <a:ext cx="914400" cy="504825"/>
            <a:chOff x="912" y="2030"/>
            <a:chExt cx="576" cy="318"/>
          </a:xfrm>
        </p:grpSpPr>
        <p:sp>
          <p:nvSpPr>
            <p:cNvPr id="11319" name="Text Box 55"/>
            <p:cNvSpPr txBox="1">
              <a:spLocks noChangeArrowheads="1"/>
            </p:cNvSpPr>
            <p:nvPr/>
          </p:nvSpPr>
          <p:spPr bwMode="auto">
            <a:xfrm>
              <a:off x="912" y="2117"/>
              <a:ext cx="5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>
                  <a:solidFill>
                    <a:srgbClr val="000000"/>
                  </a:solidFill>
                  <a:latin typeface="Times New Roman" pitchFamily="18" charset="0"/>
                  <a:sym typeface="Monotype Sorts" pitchFamily="2" charset="2"/>
                </a:rPr>
                <a:t>––––––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11320" name="Rectangle 56"/>
            <p:cNvSpPr>
              <a:spLocks noChangeArrowheads="1"/>
            </p:cNvSpPr>
            <p:nvPr/>
          </p:nvSpPr>
          <p:spPr bwMode="auto">
            <a:xfrm>
              <a:off x="953" y="2030"/>
              <a:ext cx="2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</a:t>
              </a:r>
            </a:p>
          </p:txBody>
        </p:sp>
      </p:grpSp>
      <p:sp>
        <p:nvSpPr>
          <p:cNvPr id="11322" name="Text Box 58"/>
          <p:cNvSpPr txBox="1">
            <a:spLocks noChangeArrowheads="1"/>
          </p:cNvSpPr>
          <p:nvPr/>
        </p:nvSpPr>
        <p:spPr bwMode="auto">
          <a:xfrm>
            <a:off x="1219200" y="3638550"/>
            <a:ext cx="917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2.3</a:t>
            </a:r>
            <a:r>
              <a:rPr lang="en-US" sz="900">
                <a:latin typeface="Times New Roman" pitchFamily="18" charset="0"/>
              </a:rPr>
              <a:t> </a:t>
            </a:r>
            <a:r>
              <a:rPr lang="en-US">
                <a:latin typeface="Times New Roman" pitchFamily="18" charset="0"/>
              </a:rPr>
              <a:t>8</a:t>
            </a:r>
            <a:r>
              <a:rPr lang="en-US" sz="400">
                <a:latin typeface="Times New Roman" pitchFamily="18" charset="0"/>
              </a:rPr>
              <a:t>   </a:t>
            </a:r>
            <a:r>
              <a:rPr lang="en-US">
                <a:latin typeface="Times New Roman" pitchFamily="18" charset="0"/>
              </a:rPr>
              <a:t>6</a:t>
            </a:r>
            <a:r>
              <a:rPr lang="en-US" sz="400">
                <a:latin typeface="Times New Roman" pitchFamily="18" charset="0"/>
              </a:rPr>
              <a:t>   </a:t>
            </a:r>
            <a:r>
              <a:rPr lang="en-US">
                <a:latin typeface="Times New Roman" pitchFamily="18" charset="0"/>
              </a:rPr>
              <a:t>2</a:t>
            </a:r>
          </a:p>
        </p:txBody>
      </p:sp>
      <p:sp>
        <p:nvSpPr>
          <p:cNvPr id="11323" name="Text Box 59"/>
          <p:cNvSpPr txBox="1">
            <a:spLocks noChangeArrowheads="1"/>
          </p:cNvSpPr>
          <p:nvPr/>
        </p:nvSpPr>
        <p:spPr bwMode="auto">
          <a:xfrm>
            <a:off x="1152525" y="3409950"/>
            <a:ext cx="984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Times New Roman" pitchFamily="18" charset="0"/>
                <a:sym typeface="Monotype Sorts" pitchFamily="2" charset="2"/>
              </a:rPr>
              <a:t>–––––––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1326" name="Text Box 62"/>
          <p:cNvSpPr txBox="1">
            <a:spLocks noChangeArrowheads="1"/>
          </p:cNvSpPr>
          <p:nvPr/>
        </p:nvSpPr>
        <p:spPr bwMode="auto">
          <a:xfrm>
            <a:off x="1603375" y="4260850"/>
            <a:ext cx="304800" cy="385763"/>
          </a:xfrm>
          <a:prstGeom prst="rect">
            <a:avLst/>
          </a:prstGeom>
          <a:solidFill>
            <a:schemeClr val="bg1"/>
          </a:solidFill>
          <a:ln w="19050">
            <a:solidFill>
              <a:srgbClr val="ED181E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1</a:t>
            </a:r>
          </a:p>
        </p:txBody>
      </p:sp>
      <p:sp>
        <p:nvSpPr>
          <p:cNvPr id="11329" name="Text Box 65"/>
          <p:cNvSpPr txBox="1">
            <a:spLocks noChangeArrowheads="1"/>
          </p:cNvSpPr>
          <p:nvPr/>
        </p:nvSpPr>
        <p:spPr bwMode="auto">
          <a:xfrm>
            <a:off x="1603375" y="4260850"/>
            <a:ext cx="304800" cy="385763"/>
          </a:xfrm>
          <a:prstGeom prst="rect">
            <a:avLst/>
          </a:prstGeom>
          <a:solidFill>
            <a:schemeClr val="bg1"/>
          </a:solidFill>
          <a:ln w="19050">
            <a:solidFill>
              <a:srgbClr val="ED181E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2</a:t>
            </a:r>
          </a:p>
        </p:txBody>
      </p:sp>
      <p:sp>
        <p:nvSpPr>
          <p:cNvPr id="11332" name="Text Box 68"/>
          <p:cNvSpPr txBox="1">
            <a:spLocks noChangeArrowheads="1"/>
          </p:cNvSpPr>
          <p:nvPr/>
        </p:nvSpPr>
        <p:spPr bwMode="auto">
          <a:xfrm>
            <a:off x="1603375" y="4260850"/>
            <a:ext cx="304800" cy="385763"/>
          </a:xfrm>
          <a:prstGeom prst="rect">
            <a:avLst/>
          </a:prstGeom>
          <a:solidFill>
            <a:schemeClr val="bg1"/>
          </a:solidFill>
          <a:ln w="19050">
            <a:solidFill>
              <a:srgbClr val="ED181E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3</a:t>
            </a:r>
          </a:p>
        </p:txBody>
      </p:sp>
      <p:sp>
        <p:nvSpPr>
          <p:cNvPr id="11335" name="Text Box 71"/>
          <p:cNvSpPr txBox="1">
            <a:spLocks noChangeArrowheads="1"/>
          </p:cNvSpPr>
          <p:nvPr/>
        </p:nvSpPr>
        <p:spPr bwMode="auto">
          <a:xfrm>
            <a:off x="1603375" y="4260850"/>
            <a:ext cx="304800" cy="385763"/>
          </a:xfrm>
          <a:prstGeom prst="rect">
            <a:avLst/>
          </a:prstGeom>
          <a:solidFill>
            <a:schemeClr val="bg1"/>
          </a:solidFill>
          <a:ln w="19050">
            <a:solidFill>
              <a:srgbClr val="ED181E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7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4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1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1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1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1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3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0"/>
                            </p:stCondLst>
                            <p:childTnLst>
                              <p:par>
                                <p:cTn id="6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1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1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1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1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1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1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1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8" dur="500"/>
                                        <p:tgtEl>
                                          <p:spTgt spid="11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1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1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1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1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11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1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1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1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1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1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1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500"/>
                            </p:stCondLst>
                            <p:childTnLst>
                              <p:par>
                                <p:cTn id="124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1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1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3000"/>
                            </p:stCondLst>
                            <p:childTnLst>
                              <p:par>
                                <p:cTn id="129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1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1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1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1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3500"/>
                            </p:stCondLst>
                            <p:childTnLst>
                              <p:par>
                                <p:cTn id="136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1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1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0"/>
                            </p:stCondLst>
                            <p:childTnLst>
                              <p:par>
                                <p:cTn id="141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1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1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1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1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500"/>
                            </p:stCondLst>
                            <p:childTnLst>
                              <p:par>
                                <p:cTn id="148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11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1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7000"/>
                            </p:stCondLst>
                            <p:childTnLst>
                              <p:par>
                                <p:cTn id="153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1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1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1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11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21" grpId="0" animBg="1"/>
      <p:bldP spid="11325" grpId="0" animBg="1"/>
      <p:bldP spid="11328" grpId="0" animBg="1"/>
      <p:bldP spid="11331" grpId="0" animBg="1"/>
      <p:bldP spid="11334" grpId="0" animBg="1"/>
      <p:bldP spid="11288" grpId="0" autoUpdateAnimBg="0"/>
      <p:bldP spid="11302" grpId="0" build="p" autoUpdateAnimBg="0"/>
      <p:bldP spid="11303" grpId="0" autoUpdateAnimBg="0"/>
      <p:bldP spid="11304" grpId="0" animBg="1"/>
      <p:bldP spid="11305" grpId="0" animBg="1"/>
      <p:bldP spid="11306" grpId="0" autoUpdateAnimBg="0"/>
      <p:bldP spid="11307" grpId="0" animBg="1"/>
      <p:bldP spid="11308" grpId="0" animBg="1"/>
      <p:bldP spid="11309" grpId="0" autoUpdateAnimBg="0"/>
      <p:bldP spid="11310" grpId="0" build="p" autoUpdateAnimBg="0" advAuto="0"/>
      <p:bldP spid="11311" grpId="0" autoUpdateAnimBg="0"/>
      <p:bldP spid="11312" grpId="0" animBg="1"/>
      <p:bldP spid="11313" grpId="0" animBg="1"/>
      <p:bldP spid="11314" grpId="0" autoUpdateAnimBg="0"/>
      <p:bldP spid="11322" grpId="0" autoUpdateAnimBg="0"/>
      <p:bldP spid="11323" grpId="0" autoUpdateAnimBg="0"/>
      <p:bldP spid="11326" grpId="0" animBg="1" autoUpdateAnimBg="0"/>
      <p:bldP spid="11329" grpId="0" animBg="1" autoUpdateAnimBg="0"/>
      <p:bldP spid="11332" grpId="0" animBg="1" autoUpdateAnimBg="0"/>
      <p:bldP spid="11335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841375" y="187325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     6.45</a:t>
            </a:r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993775" y="2244725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18</a:t>
            </a:r>
          </a:p>
        </p:txBody>
      </p:sp>
      <p:sp>
        <p:nvSpPr>
          <p:cNvPr id="5143" name="Rectangle 23"/>
          <p:cNvSpPr>
            <a:spLocks noChangeArrowheads="1"/>
          </p:cNvSpPr>
          <p:nvPr/>
        </p:nvSpPr>
        <p:spPr bwMode="auto">
          <a:xfrm>
            <a:off x="2517775" y="1827213"/>
            <a:ext cx="1812925" cy="4572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44" name="Rectangle 24"/>
          <p:cNvSpPr>
            <a:spLocks noChangeArrowheads="1"/>
          </p:cNvSpPr>
          <p:nvPr/>
        </p:nvSpPr>
        <p:spPr bwMode="auto">
          <a:xfrm>
            <a:off x="2365375" y="1827213"/>
            <a:ext cx="19812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45" name="Rectangle 25"/>
          <p:cNvSpPr>
            <a:spLocks noChangeArrowheads="1"/>
          </p:cNvSpPr>
          <p:nvPr/>
        </p:nvSpPr>
        <p:spPr bwMode="auto">
          <a:xfrm>
            <a:off x="2603500" y="1882775"/>
            <a:ext cx="1616075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sz="1400" b="1">
                <a:solidFill>
                  <a:srgbClr val="2141A9"/>
                </a:solidFill>
                <a:latin typeface="Times New Roman" pitchFamily="18" charset="0"/>
              </a:rPr>
              <a:t>2</a:t>
            </a:r>
            <a:r>
              <a:rPr lang="en-US" sz="1400" b="1">
                <a:solidFill>
                  <a:srgbClr val="2141A9"/>
                </a:solidFill>
              </a:rPr>
              <a:t> decimal places</a:t>
            </a:r>
            <a:endParaRPr lang="en-US" sz="1400" b="1">
              <a:solidFill>
                <a:srgbClr val="2141A9"/>
              </a:solidFill>
              <a:latin typeface="Helvetica" charset="0"/>
            </a:endParaRPr>
          </a:p>
        </p:txBody>
      </p:sp>
      <p:sp>
        <p:nvSpPr>
          <p:cNvPr id="5146" name="Rectangle 26"/>
          <p:cNvSpPr>
            <a:spLocks noChangeArrowheads="1"/>
          </p:cNvSpPr>
          <p:nvPr/>
        </p:nvSpPr>
        <p:spPr bwMode="auto">
          <a:xfrm>
            <a:off x="2306638" y="2233613"/>
            <a:ext cx="2022475" cy="392112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47" name="Rectangle 27"/>
          <p:cNvSpPr>
            <a:spLocks noChangeArrowheads="1"/>
          </p:cNvSpPr>
          <p:nvPr/>
        </p:nvSpPr>
        <p:spPr bwMode="auto">
          <a:xfrm>
            <a:off x="2212975" y="2200275"/>
            <a:ext cx="22098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48" name="Rectangle 28"/>
          <p:cNvSpPr>
            <a:spLocks noChangeArrowheads="1"/>
          </p:cNvSpPr>
          <p:nvPr/>
        </p:nvSpPr>
        <p:spPr bwMode="auto">
          <a:xfrm>
            <a:off x="2417763" y="2255838"/>
            <a:ext cx="1801812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sz="1400" b="1">
                <a:solidFill>
                  <a:srgbClr val="2141A9"/>
                </a:solidFill>
                <a:latin typeface="Times New Roman" pitchFamily="18" charset="0"/>
              </a:rPr>
              <a:t>0 </a:t>
            </a:r>
            <a:r>
              <a:rPr lang="en-US" sz="1400" b="1">
                <a:solidFill>
                  <a:srgbClr val="2141A9"/>
                </a:solidFill>
              </a:rPr>
              <a:t>decimal places</a:t>
            </a:r>
            <a:endParaRPr lang="en-US" sz="1400" b="1">
              <a:solidFill>
                <a:srgbClr val="2141A9"/>
              </a:solidFill>
              <a:latin typeface="Helvetica" charset="0"/>
            </a:endParaRPr>
          </a:p>
        </p:txBody>
      </p:sp>
      <p:sp>
        <p:nvSpPr>
          <p:cNvPr id="5151" name="Text Box 31"/>
          <p:cNvSpPr txBox="1">
            <a:spLocks noChangeArrowheads="1"/>
          </p:cNvSpPr>
          <p:nvPr/>
        </p:nvSpPr>
        <p:spPr bwMode="auto">
          <a:xfrm>
            <a:off x="1069975" y="25669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5160</a:t>
            </a:r>
          </a:p>
        </p:txBody>
      </p:sp>
      <p:sp>
        <p:nvSpPr>
          <p:cNvPr id="5152" name="Text Box 32"/>
          <p:cNvSpPr txBox="1">
            <a:spLocks noChangeArrowheads="1"/>
          </p:cNvSpPr>
          <p:nvPr/>
        </p:nvSpPr>
        <p:spPr bwMode="auto">
          <a:xfrm>
            <a:off x="1250950" y="28575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645</a:t>
            </a:r>
          </a:p>
        </p:txBody>
      </p:sp>
      <p:sp>
        <p:nvSpPr>
          <p:cNvPr id="5153" name="Text Box 33"/>
          <p:cNvSpPr txBox="1">
            <a:spLocks noChangeArrowheads="1"/>
          </p:cNvSpPr>
          <p:nvPr/>
        </p:nvSpPr>
        <p:spPr bwMode="auto">
          <a:xfrm>
            <a:off x="993775" y="3024188"/>
            <a:ext cx="914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Times New Roman" pitchFamily="18" charset="0"/>
                <a:sym typeface="Monotype Sorts" pitchFamily="2" charset="2"/>
              </a:rPr>
              <a:t>––––––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155" name="Rectangle 35"/>
          <p:cNvSpPr>
            <a:spLocks noChangeArrowheads="1"/>
          </p:cNvSpPr>
          <p:nvPr/>
        </p:nvSpPr>
        <p:spPr bwMode="auto">
          <a:xfrm>
            <a:off x="2517775" y="3200400"/>
            <a:ext cx="1812925" cy="4572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6" name="Rectangle 36"/>
          <p:cNvSpPr>
            <a:spLocks noChangeArrowheads="1"/>
          </p:cNvSpPr>
          <p:nvPr/>
        </p:nvSpPr>
        <p:spPr bwMode="auto">
          <a:xfrm>
            <a:off x="2365375" y="3200400"/>
            <a:ext cx="19812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69" name="Text Box 49"/>
          <p:cNvSpPr txBox="1">
            <a:spLocks noChangeArrowheads="1"/>
          </p:cNvSpPr>
          <p:nvPr/>
        </p:nvSpPr>
        <p:spPr bwMode="auto">
          <a:xfrm>
            <a:off x="1069975" y="32527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116.10</a:t>
            </a:r>
          </a:p>
        </p:txBody>
      </p:sp>
      <p:sp>
        <p:nvSpPr>
          <p:cNvPr id="5204" name="Rectangle 84"/>
          <p:cNvSpPr>
            <a:spLocks noChangeArrowheads="1"/>
          </p:cNvSpPr>
          <p:nvPr/>
        </p:nvSpPr>
        <p:spPr bwMode="auto">
          <a:xfrm>
            <a:off x="1679575" y="3314700"/>
            <a:ext cx="152400" cy="228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41"/>
          <p:cNvGrpSpPr>
            <a:grpSpLocks/>
          </p:cNvGrpSpPr>
          <p:nvPr/>
        </p:nvGrpSpPr>
        <p:grpSpPr bwMode="auto">
          <a:xfrm>
            <a:off x="538163" y="1714500"/>
            <a:ext cx="304800" cy="4692650"/>
            <a:chOff x="339" y="1080"/>
            <a:chExt cx="192" cy="2956"/>
          </a:xfrm>
        </p:grpSpPr>
        <p:sp>
          <p:nvSpPr>
            <p:cNvPr id="5215" name="Line 95"/>
            <p:cNvSpPr>
              <a:spLocks noChangeShapeType="1"/>
            </p:cNvSpPr>
            <p:nvPr/>
          </p:nvSpPr>
          <p:spPr bwMode="auto">
            <a:xfrm>
              <a:off x="346" y="1080"/>
              <a:ext cx="0" cy="2952"/>
            </a:xfrm>
            <a:prstGeom prst="line">
              <a:avLst/>
            </a:prstGeom>
            <a:noFill/>
            <a:ln w="28575">
              <a:solidFill>
                <a:srgbClr val="2141A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6" name="Line 96"/>
            <p:cNvSpPr>
              <a:spLocks noChangeShapeType="1"/>
            </p:cNvSpPr>
            <p:nvPr/>
          </p:nvSpPr>
          <p:spPr bwMode="auto">
            <a:xfrm>
              <a:off x="339" y="4036"/>
              <a:ext cx="192" cy="0"/>
            </a:xfrm>
            <a:prstGeom prst="line">
              <a:avLst/>
            </a:prstGeom>
            <a:noFill/>
            <a:ln w="19050">
              <a:solidFill>
                <a:srgbClr val="2141A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97"/>
          <p:cNvGrpSpPr>
            <a:grpSpLocks/>
          </p:cNvGrpSpPr>
          <p:nvPr/>
        </p:nvGrpSpPr>
        <p:grpSpPr bwMode="auto">
          <a:xfrm>
            <a:off x="404813" y="1295400"/>
            <a:ext cx="1312862" cy="473075"/>
            <a:chOff x="4800" y="3429"/>
            <a:chExt cx="827" cy="298"/>
          </a:xfrm>
        </p:grpSpPr>
        <p:sp>
          <p:nvSpPr>
            <p:cNvPr id="5218" name="AutoShape 98"/>
            <p:cNvSpPr>
              <a:spLocks noChangeArrowheads="1"/>
            </p:cNvSpPr>
            <p:nvPr/>
          </p:nvSpPr>
          <p:spPr bwMode="auto">
            <a:xfrm>
              <a:off x="4800" y="3472"/>
              <a:ext cx="827" cy="219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0000">
                    <a:gamma/>
                    <a:shade val="66275"/>
                    <a:invGamma/>
                  </a:srgbClr>
                </a:gs>
                <a:gs pos="100000">
                  <a:srgbClr val="FF0000"/>
                </a:gs>
              </a:gsLst>
              <a:lin ang="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9" name="AutoShape 99"/>
            <p:cNvSpPr>
              <a:spLocks noChangeArrowheads="1"/>
            </p:cNvSpPr>
            <p:nvPr/>
          </p:nvSpPr>
          <p:spPr bwMode="auto">
            <a:xfrm>
              <a:off x="4817" y="3486"/>
              <a:ext cx="797" cy="19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66275"/>
                    <a:invGamma/>
                  </a:srgbClr>
                </a:gs>
              </a:gsLst>
              <a:lin ang="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0" name="Text Box 100"/>
            <p:cNvSpPr txBox="1">
              <a:spLocks noChangeArrowheads="1"/>
            </p:cNvSpPr>
            <p:nvPr/>
          </p:nvSpPr>
          <p:spPr bwMode="auto">
            <a:xfrm>
              <a:off x="4812" y="3487"/>
              <a:ext cx="658" cy="192"/>
            </a:xfrm>
            <a:prstGeom prst="rect">
              <a:avLst/>
            </a:prstGeom>
            <a:noFill/>
            <a:ln w="762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chemeClr val="bg1"/>
                  </a:solidFill>
                </a:rPr>
                <a:t>EXAMPLE</a:t>
              </a:r>
              <a:endParaRPr lang="en-US" sz="1600" b="1">
                <a:solidFill>
                  <a:schemeClr val="bg1"/>
                </a:solidFill>
              </a:endParaRPr>
            </a:p>
          </p:txBody>
        </p:sp>
        <p:sp>
          <p:nvSpPr>
            <p:cNvPr id="5221" name="Text Box 101"/>
            <p:cNvSpPr txBox="1">
              <a:spLocks noChangeArrowheads="1"/>
            </p:cNvSpPr>
            <p:nvPr/>
          </p:nvSpPr>
          <p:spPr bwMode="auto">
            <a:xfrm>
              <a:off x="5396" y="3429"/>
              <a:ext cx="227" cy="298"/>
            </a:xfrm>
            <a:prstGeom prst="rect">
              <a:avLst/>
            </a:prstGeom>
            <a:noFill/>
            <a:ln w="762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 b="1">
                  <a:solidFill>
                    <a:schemeClr val="bg1"/>
                  </a:solidFill>
                </a:rPr>
                <a:t>2</a:t>
              </a:r>
              <a:endParaRPr lang="en-US" sz="1600" b="1">
                <a:solidFill>
                  <a:schemeClr val="bg1"/>
                </a:solidFill>
              </a:endParaRPr>
            </a:p>
          </p:txBody>
        </p:sp>
      </p:grpSp>
      <p:sp>
        <p:nvSpPr>
          <p:cNvPr id="5222" name="Text Box 102"/>
          <p:cNvSpPr txBox="1">
            <a:spLocks noChangeArrowheads="1"/>
          </p:cNvSpPr>
          <p:nvPr/>
        </p:nvSpPr>
        <p:spPr bwMode="auto">
          <a:xfrm>
            <a:off x="1828800" y="1352550"/>
            <a:ext cx="2457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2141A9"/>
                </a:solidFill>
              </a:rPr>
              <a:t>Multiplying Decimals</a:t>
            </a:r>
          </a:p>
        </p:txBody>
      </p:sp>
      <p:grpSp>
        <p:nvGrpSpPr>
          <p:cNvPr id="4" name="Group 105"/>
          <p:cNvGrpSpPr>
            <a:grpSpLocks/>
          </p:cNvGrpSpPr>
          <p:nvPr/>
        </p:nvGrpSpPr>
        <p:grpSpPr bwMode="auto">
          <a:xfrm>
            <a:off x="2441575" y="2292350"/>
            <a:ext cx="533400" cy="433388"/>
            <a:chOff x="1536" y="1900"/>
            <a:chExt cx="336" cy="273"/>
          </a:xfrm>
        </p:grpSpPr>
        <p:sp>
          <p:nvSpPr>
            <p:cNvPr id="5150" name="Text Box 30"/>
            <p:cNvSpPr txBox="1">
              <a:spLocks noChangeArrowheads="1"/>
            </p:cNvSpPr>
            <p:nvPr/>
          </p:nvSpPr>
          <p:spPr bwMode="auto">
            <a:xfrm>
              <a:off x="1536" y="1942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b="1">
                  <a:solidFill>
                    <a:srgbClr val="2141A9"/>
                  </a:solidFill>
                  <a:latin typeface="Times New Roman" pitchFamily="18" charset="0"/>
                  <a:sym typeface="Monotype Sorts" pitchFamily="2" charset="2"/>
                </a:rPr>
                <a:t>–––</a:t>
              </a:r>
              <a:endParaRPr lang="en-US">
                <a:solidFill>
                  <a:srgbClr val="0A51A1"/>
                </a:solidFill>
                <a:latin typeface="Times New Roman" pitchFamily="18" charset="0"/>
              </a:endParaRPr>
            </a:p>
          </p:txBody>
        </p:sp>
        <p:sp>
          <p:nvSpPr>
            <p:cNvPr id="5224" name="Rectangle 104"/>
            <p:cNvSpPr>
              <a:spLocks noChangeArrowheads="1"/>
            </p:cNvSpPr>
            <p:nvPr/>
          </p:nvSpPr>
          <p:spPr bwMode="auto">
            <a:xfrm>
              <a:off x="1547" y="1900"/>
              <a:ext cx="18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1">
                  <a:solidFill>
                    <a:srgbClr val="2141A9"/>
                  </a:solidFill>
                  <a:latin typeface="Times New Roman" pitchFamily="18" charset="0"/>
                </a:rPr>
                <a:t>+</a:t>
              </a:r>
            </a:p>
          </p:txBody>
        </p:sp>
      </p:grpSp>
      <p:grpSp>
        <p:nvGrpSpPr>
          <p:cNvPr id="5" name="Group 107"/>
          <p:cNvGrpSpPr>
            <a:grpSpLocks/>
          </p:cNvGrpSpPr>
          <p:nvPr/>
        </p:nvGrpSpPr>
        <p:grpSpPr bwMode="auto">
          <a:xfrm>
            <a:off x="993775" y="2255838"/>
            <a:ext cx="914400" cy="471487"/>
            <a:chOff x="768" y="1877"/>
            <a:chExt cx="576" cy="297"/>
          </a:xfrm>
        </p:grpSpPr>
        <p:sp>
          <p:nvSpPr>
            <p:cNvPr id="5149" name="Text Box 29"/>
            <p:cNvSpPr txBox="1">
              <a:spLocks noChangeArrowheads="1"/>
            </p:cNvSpPr>
            <p:nvPr/>
          </p:nvSpPr>
          <p:spPr bwMode="auto">
            <a:xfrm>
              <a:off x="768" y="1943"/>
              <a:ext cx="5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>
                  <a:solidFill>
                    <a:srgbClr val="000000"/>
                  </a:solidFill>
                  <a:latin typeface="Times New Roman" pitchFamily="18" charset="0"/>
                  <a:sym typeface="Monotype Sorts" pitchFamily="2" charset="2"/>
                </a:rPr>
                <a:t>––––––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5226" name="Rectangle 106"/>
            <p:cNvSpPr>
              <a:spLocks noChangeArrowheads="1"/>
            </p:cNvSpPr>
            <p:nvPr/>
          </p:nvSpPr>
          <p:spPr bwMode="auto">
            <a:xfrm>
              <a:off x="809" y="1877"/>
              <a:ext cx="2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</a:t>
              </a:r>
            </a:p>
          </p:txBody>
        </p:sp>
      </p:grpSp>
      <p:grpSp>
        <p:nvGrpSpPr>
          <p:cNvPr id="6" name="Group 83"/>
          <p:cNvGrpSpPr>
            <a:grpSpLocks/>
          </p:cNvGrpSpPr>
          <p:nvPr/>
        </p:nvGrpSpPr>
        <p:grpSpPr bwMode="auto">
          <a:xfrm>
            <a:off x="2136775" y="3695700"/>
            <a:ext cx="2590800" cy="762000"/>
            <a:chOff x="1584" y="2880"/>
            <a:chExt cx="1632" cy="480"/>
          </a:xfrm>
        </p:grpSpPr>
        <p:sp>
          <p:nvSpPr>
            <p:cNvPr id="5159" name="AutoShape 39"/>
            <p:cNvSpPr>
              <a:spLocks noChangeArrowheads="1"/>
            </p:cNvSpPr>
            <p:nvPr/>
          </p:nvSpPr>
          <p:spPr bwMode="auto">
            <a:xfrm>
              <a:off x="1584" y="2880"/>
              <a:ext cx="1569" cy="480"/>
            </a:xfrm>
            <a:prstGeom prst="wedgeRoundRectCallout">
              <a:avLst>
                <a:gd name="adj1" fmla="val -61153"/>
                <a:gd name="adj2" fmla="val -81458"/>
                <a:gd name="adj3" fmla="val 16667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" charset="0"/>
              </a:endParaRPr>
            </a:p>
          </p:txBody>
        </p:sp>
        <p:sp>
          <p:nvSpPr>
            <p:cNvPr id="5160" name="Text Box 40"/>
            <p:cNvSpPr txBox="1">
              <a:spLocks noChangeArrowheads="1"/>
            </p:cNvSpPr>
            <p:nvPr/>
          </p:nvSpPr>
          <p:spPr bwMode="auto">
            <a:xfrm>
              <a:off x="1584" y="2895"/>
              <a:ext cx="1632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After you place the decimal point, you can drop any zeros at the end of an answer.</a:t>
              </a:r>
              <a:endParaRPr lang="en-US" sz="1600"/>
            </a:p>
          </p:txBody>
        </p:sp>
      </p:grpSp>
      <p:grpSp>
        <p:nvGrpSpPr>
          <p:cNvPr id="7" name="Group 90"/>
          <p:cNvGrpSpPr>
            <a:grpSpLocks/>
          </p:cNvGrpSpPr>
          <p:nvPr/>
        </p:nvGrpSpPr>
        <p:grpSpPr bwMode="auto">
          <a:xfrm>
            <a:off x="1752600" y="3429000"/>
            <a:ext cx="2895600" cy="1143000"/>
            <a:chOff x="1392" y="2736"/>
            <a:chExt cx="1824" cy="672"/>
          </a:xfrm>
        </p:grpSpPr>
        <p:sp>
          <p:nvSpPr>
            <p:cNvPr id="5208" name="Rectangle 88"/>
            <p:cNvSpPr>
              <a:spLocks noChangeArrowheads="1"/>
            </p:cNvSpPr>
            <p:nvPr/>
          </p:nvSpPr>
          <p:spPr bwMode="auto">
            <a:xfrm>
              <a:off x="1536" y="2832"/>
              <a:ext cx="1680" cy="57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9" name="Rectangle 89"/>
            <p:cNvSpPr>
              <a:spLocks noChangeArrowheads="1"/>
            </p:cNvSpPr>
            <p:nvPr/>
          </p:nvSpPr>
          <p:spPr bwMode="auto">
            <a:xfrm>
              <a:off x="1392" y="2736"/>
              <a:ext cx="576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57" name="Rectangle 37"/>
          <p:cNvSpPr>
            <a:spLocks noChangeArrowheads="1"/>
          </p:cNvSpPr>
          <p:nvPr/>
        </p:nvSpPr>
        <p:spPr bwMode="auto">
          <a:xfrm>
            <a:off x="2603500" y="3254375"/>
            <a:ext cx="1616075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sz="1400" b="1">
                <a:solidFill>
                  <a:srgbClr val="2141A9"/>
                </a:solidFill>
                <a:latin typeface="Times New Roman" pitchFamily="18" charset="0"/>
              </a:rPr>
              <a:t>2</a:t>
            </a:r>
            <a:r>
              <a:rPr lang="en-US" sz="1400" b="1">
                <a:solidFill>
                  <a:srgbClr val="2141A9"/>
                </a:solidFill>
              </a:rPr>
              <a:t> decimal places</a:t>
            </a:r>
            <a:endParaRPr lang="en-US" sz="1400" b="1">
              <a:solidFill>
                <a:srgbClr val="2141A9"/>
              </a:solidFill>
              <a:latin typeface="Helvetica" charset="0"/>
            </a:endParaRPr>
          </a:p>
        </p:txBody>
      </p:sp>
      <p:grpSp>
        <p:nvGrpSpPr>
          <p:cNvPr id="8" name="Group 139"/>
          <p:cNvGrpSpPr>
            <a:grpSpLocks/>
          </p:cNvGrpSpPr>
          <p:nvPr/>
        </p:nvGrpSpPr>
        <p:grpSpPr bwMode="auto">
          <a:xfrm>
            <a:off x="0" y="109538"/>
            <a:ext cx="8382000" cy="677862"/>
            <a:chOff x="0" y="69"/>
            <a:chExt cx="5280" cy="427"/>
          </a:xfrm>
        </p:grpSpPr>
        <p:sp>
          <p:nvSpPr>
            <p:cNvPr id="5237" name="Text Box 117"/>
            <p:cNvSpPr txBox="1">
              <a:spLocks noChangeArrowheads="1"/>
            </p:cNvSpPr>
            <p:nvPr/>
          </p:nvSpPr>
          <p:spPr bwMode="auto">
            <a:xfrm>
              <a:off x="814" y="69"/>
              <a:ext cx="4410" cy="288"/>
            </a:xfrm>
            <a:prstGeom prst="rect">
              <a:avLst/>
            </a:prstGeom>
            <a:noFill/>
            <a:ln w="7620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2400" b="1">
                  <a:solidFill>
                    <a:srgbClr val="FF0000"/>
                  </a:solidFill>
                </a:rPr>
                <a:t>Multiplying Decimals</a:t>
              </a:r>
            </a:p>
          </p:txBody>
        </p:sp>
        <p:grpSp>
          <p:nvGrpSpPr>
            <p:cNvPr id="9" name="Group 118"/>
            <p:cNvGrpSpPr>
              <a:grpSpLocks/>
            </p:cNvGrpSpPr>
            <p:nvPr/>
          </p:nvGrpSpPr>
          <p:grpSpPr bwMode="auto">
            <a:xfrm>
              <a:off x="0" y="344"/>
              <a:ext cx="5280" cy="152"/>
              <a:chOff x="0" y="392"/>
              <a:chExt cx="5280" cy="192"/>
            </a:xfrm>
          </p:grpSpPr>
          <p:sp>
            <p:nvSpPr>
              <p:cNvPr id="5239" name="Rectangle 119"/>
              <p:cNvSpPr>
                <a:spLocks noChangeArrowheads="1"/>
              </p:cNvSpPr>
              <p:nvPr/>
            </p:nvSpPr>
            <p:spPr bwMode="auto">
              <a:xfrm>
                <a:off x="0" y="392"/>
                <a:ext cx="5184" cy="192"/>
              </a:xfrm>
              <a:prstGeom prst="rect">
                <a:avLst/>
              </a:prstGeom>
              <a:gradFill rotWithShape="0">
                <a:gsLst>
                  <a:gs pos="0">
                    <a:srgbClr val="FF9900"/>
                  </a:gs>
                  <a:gs pos="100000">
                    <a:srgbClr val="FFB445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40" name="Oval 120"/>
              <p:cNvSpPr>
                <a:spLocks noChangeArrowheads="1"/>
              </p:cNvSpPr>
              <p:nvPr/>
            </p:nvSpPr>
            <p:spPr bwMode="auto">
              <a:xfrm>
                <a:off x="5088" y="392"/>
                <a:ext cx="192" cy="192"/>
              </a:xfrm>
              <a:prstGeom prst="ellipse">
                <a:avLst/>
              </a:prstGeom>
              <a:solidFill>
                <a:srgbClr val="FFB445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5252" name="Rectangle 132"/>
          <p:cNvSpPr>
            <a:spLocks noChangeArrowheads="1"/>
          </p:cNvSpPr>
          <p:nvPr/>
        </p:nvSpPr>
        <p:spPr bwMode="auto">
          <a:xfrm>
            <a:off x="876300" y="4343400"/>
            <a:ext cx="1282700" cy="4953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53" name="Rectangle 133"/>
          <p:cNvSpPr>
            <a:spLocks noChangeArrowheads="1"/>
          </p:cNvSpPr>
          <p:nvPr/>
        </p:nvSpPr>
        <p:spPr bwMode="auto">
          <a:xfrm>
            <a:off x="914400" y="4389438"/>
            <a:ext cx="12446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>
                <a:solidFill>
                  <a:srgbClr val="010455"/>
                </a:solidFill>
              </a:rPr>
              <a:t>ANSWER</a:t>
            </a:r>
            <a:endParaRPr lang="en-US">
              <a:solidFill>
                <a:srgbClr val="0A51A1"/>
              </a:solidFill>
              <a:latin typeface="Helvetica" charset="0"/>
            </a:endParaRPr>
          </a:p>
        </p:txBody>
      </p:sp>
      <p:sp>
        <p:nvSpPr>
          <p:cNvPr id="5254" name="Text Box 134"/>
          <p:cNvSpPr txBox="1">
            <a:spLocks noChangeArrowheads="1"/>
          </p:cNvSpPr>
          <p:nvPr/>
        </p:nvSpPr>
        <p:spPr bwMode="auto">
          <a:xfrm>
            <a:off x="2209800" y="4403725"/>
            <a:ext cx="198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6.45 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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sym typeface="Monotype Sorts" pitchFamily="2" charset="2"/>
              </a:rPr>
              <a:t> 18 =</a:t>
            </a:r>
            <a:r>
              <a:rPr lang="en-US">
                <a:latin typeface="Times New Roman" pitchFamily="18" charset="0"/>
              </a:rPr>
              <a:t> 116.1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7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4" dur="500"/>
                                        <p:tgtEl>
                                          <p:spTgt spid="5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5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5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5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"/>
                            </p:stCondLst>
                            <p:childTnLst>
                              <p:par>
                                <p:cTn id="9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5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5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5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000"/>
                            </p:stCondLst>
                            <p:childTnLst>
                              <p:par>
                                <p:cTn id="1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5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5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1" grpId="0" build="p" autoUpdateAnimBg="0"/>
      <p:bldP spid="5142" grpId="0" build="p" autoUpdateAnimBg="0" advAuto="0"/>
      <p:bldP spid="5143" grpId="0" animBg="1"/>
      <p:bldP spid="5144" grpId="0" animBg="1"/>
      <p:bldP spid="5145" grpId="0" autoUpdateAnimBg="0"/>
      <p:bldP spid="5146" grpId="0" animBg="1"/>
      <p:bldP spid="5147" grpId="0" animBg="1"/>
      <p:bldP spid="5148" grpId="0" autoUpdateAnimBg="0"/>
      <p:bldP spid="5151" grpId="0" build="p" autoUpdateAnimBg="0" advAuto="0"/>
      <p:bldP spid="5152" grpId="0" build="p" autoUpdateAnimBg="0"/>
      <p:bldP spid="5153" grpId="0" build="p" autoUpdateAnimBg="0" advAuto="0"/>
      <p:bldP spid="5155" grpId="0" animBg="1"/>
      <p:bldP spid="5156" grpId="0" animBg="1"/>
      <p:bldP spid="5169" grpId="0" autoUpdateAnimBg="0"/>
      <p:bldP spid="5204" grpId="0" animBg="1"/>
      <p:bldP spid="5222" grpId="0" autoUpdateAnimBg="0"/>
      <p:bldP spid="5157" grpId="0" autoUpdateAnimBg="0"/>
      <p:bldP spid="5252" grpId="0" animBg="1"/>
      <p:bldP spid="5253" grpId="0" autoUpdateAnimBg="0"/>
      <p:bldP spid="52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019800" y="3276600"/>
            <a:ext cx="2743200" cy="762000"/>
            <a:chOff x="4032" y="2688"/>
            <a:chExt cx="1728" cy="480"/>
          </a:xfrm>
        </p:grpSpPr>
        <p:sp>
          <p:nvSpPr>
            <p:cNvPr id="14339" name="AutoShape 3"/>
            <p:cNvSpPr>
              <a:spLocks noChangeArrowheads="1"/>
            </p:cNvSpPr>
            <p:nvPr/>
          </p:nvSpPr>
          <p:spPr bwMode="auto">
            <a:xfrm>
              <a:off x="4032" y="2688"/>
              <a:ext cx="1662" cy="480"/>
            </a:xfrm>
            <a:prstGeom prst="wedgeRoundRectCallout">
              <a:avLst>
                <a:gd name="adj1" fmla="val -73287"/>
                <a:gd name="adj2" fmla="val -101458"/>
                <a:gd name="adj3" fmla="val 16667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" charset="0"/>
              </a:endParaRPr>
            </a:p>
          </p:txBody>
        </p:sp>
        <p:sp>
          <p:nvSpPr>
            <p:cNvPr id="14340" name="Text Box 4"/>
            <p:cNvSpPr txBox="1">
              <a:spLocks noChangeArrowheads="1"/>
            </p:cNvSpPr>
            <p:nvPr/>
          </p:nvSpPr>
          <p:spPr bwMode="auto">
            <a:xfrm>
              <a:off x="4032" y="2703"/>
              <a:ext cx="1728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Write a zero before the 7 as a placeholder so that the number has 5 decimal places.</a:t>
              </a:r>
              <a:endParaRPr lang="en-US" sz="1600"/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5334000" y="2819400"/>
            <a:ext cx="3429000" cy="1343025"/>
            <a:chOff x="3648" y="2448"/>
            <a:chExt cx="2112" cy="768"/>
          </a:xfrm>
        </p:grpSpPr>
        <p:sp>
          <p:nvSpPr>
            <p:cNvPr id="14342" name="Rectangle 6"/>
            <p:cNvSpPr>
              <a:spLocks noChangeArrowheads="1"/>
            </p:cNvSpPr>
            <p:nvPr/>
          </p:nvSpPr>
          <p:spPr bwMode="auto">
            <a:xfrm>
              <a:off x="3984" y="2592"/>
              <a:ext cx="1776" cy="62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3" name="Rectangle 7"/>
            <p:cNvSpPr>
              <a:spLocks noChangeArrowheads="1"/>
            </p:cNvSpPr>
            <p:nvPr/>
          </p:nvSpPr>
          <p:spPr bwMode="auto">
            <a:xfrm>
              <a:off x="3648" y="2448"/>
              <a:ext cx="672" cy="28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841375" y="187325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  <a:latin typeface="Times New Roman" pitchFamily="18" charset="0"/>
              </a:rPr>
              <a:t>     6.45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993775" y="2244725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  <a:latin typeface="Times New Roman" pitchFamily="18" charset="0"/>
              </a:rPr>
              <a:t>18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2517775" y="1827213"/>
            <a:ext cx="1812925" cy="4572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2365375" y="1827213"/>
            <a:ext cx="19812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2603500" y="1882775"/>
            <a:ext cx="1616075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sz="1400" b="1">
                <a:solidFill>
                  <a:schemeClr val="bg2"/>
                </a:solidFill>
                <a:latin typeface="Times New Roman" pitchFamily="18" charset="0"/>
              </a:rPr>
              <a:t>2</a:t>
            </a:r>
            <a:r>
              <a:rPr lang="en-US" sz="1400" b="1">
                <a:solidFill>
                  <a:schemeClr val="bg2"/>
                </a:solidFill>
              </a:rPr>
              <a:t> decimal places</a:t>
            </a:r>
            <a:endParaRPr lang="en-US" sz="1400" b="1">
              <a:solidFill>
                <a:schemeClr val="bg2"/>
              </a:solidFill>
              <a:latin typeface="Helvetica" charset="0"/>
            </a:endParaRP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2306638" y="2233613"/>
            <a:ext cx="2022475" cy="392112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2212975" y="2200275"/>
            <a:ext cx="22098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2417763" y="2255838"/>
            <a:ext cx="1801812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sz="1400" b="1">
                <a:solidFill>
                  <a:schemeClr val="bg2"/>
                </a:solidFill>
                <a:latin typeface="Times New Roman" pitchFamily="18" charset="0"/>
              </a:rPr>
              <a:t>0 </a:t>
            </a:r>
            <a:r>
              <a:rPr lang="en-US" sz="1400" b="1">
                <a:solidFill>
                  <a:schemeClr val="bg2"/>
                </a:solidFill>
              </a:rPr>
              <a:t>decimal places</a:t>
            </a:r>
            <a:endParaRPr lang="en-US" sz="1400" b="1">
              <a:solidFill>
                <a:schemeClr val="bg2"/>
              </a:solidFill>
              <a:latin typeface="Helvetica" charset="0"/>
            </a:endParaRP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1069975" y="25669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  <a:latin typeface="Times New Roman" pitchFamily="18" charset="0"/>
              </a:rPr>
              <a:t>5160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1250950" y="28575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  <a:latin typeface="Times New Roman" pitchFamily="18" charset="0"/>
              </a:rPr>
              <a:t>645</a:t>
            </a: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993775" y="3024188"/>
            <a:ext cx="914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  <a:latin typeface="Times New Roman" pitchFamily="18" charset="0"/>
                <a:sym typeface="Monotype Sorts" pitchFamily="2" charset="2"/>
              </a:rPr>
              <a:t>––––––</a:t>
            </a:r>
            <a:endParaRPr lang="en-US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14355" name="Rectangle 19"/>
          <p:cNvSpPr>
            <a:spLocks noChangeArrowheads="1"/>
          </p:cNvSpPr>
          <p:nvPr/>
        </p:nvSpPr>
        <p:spPr bwMode="auto">
          <a:xfrm>
            <a:off x="2517775" y="3200400"/>
            <a:ext cx="1812925" cy="4572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365375" y="3200400"/>
            <a:ext cx="19812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1069975" y="32527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  <a:latin typeface="Times New Roman" pitchFamily="18" charset="0"/>
              </a:rPr>
              <a:t>116.10</a:t>
            </a:r>
          </a:p>
        </p:txBody>
      </p:sp>
      <p:sp>
        <p:nvSpPr>
          <p:cNvPr id="14359" name="Text Box 23"/>
          <p:cNvSpPr txBox="1">
            <a:spLocks noChangeArrowheads="1"/>
          </p:cNvSpPr>
          <p:nvPr/>
        </p:nvSpPr>
        <p:spPr bwMode="auto">
          <a:xfrm>
            <a:off x="4962525" y="1858963"/>
            <a:ext cx="984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     1.273</a:t>
            </a:r>
          </a:p>
        </p:txBody>
      </p:sp>
      <p:sp>
        <p:nvSpPr>
          <p:cNvPr id="14360" name="Text Box 24"/>
          <p:cNvSpPr txBox="1">
            <a:spLocks noChangeArrowheads="1"/>
          </p:cNvSpPr>
          <p:nvPr/>
        </p:nvSpPr>
        <p:spPr bwMode="auto">
          <a:xfrm>
            <a:off x="4803775" y="2230438"/>
            <a:ext cx="1143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0.06</a:t>
            </a:r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6556375" y="1812925"/>
            <a:ext cx="1812925" cy="4572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6403975" y="1812925"/>
            <a:ext cx="19812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6675438" y="1868488"/>
            <a:ext cx="1582737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sz="1400" b="1">
                <a:solidFill>
                  <a:srgbClr val="2141A9"/>
                </a:solidFill>
                <a:latin typeface="Times New Roman" pitchFamily="18" charset="0"/>
              </a:rPr>
              <a:t>3</a:t>
            </a:r>
            <a:r>
              <a:rPr lang="en-US" sz="1400" b="1">
                <a:solidFill>
                  <a:srgbClr val="2141A9"/>
                </a:solidFill>
              </a:rPr>
              <a:t> decimal places</a:t>
            </a:r>
            <a:endParaRPr lang="en-US" sz="1400" b="1">
              <a:solidFill>
                <a:srgbClr val="2141A9"/>
              </a:solidFill>
              <a:latin typeface="Helvetica" charset="0"/>
            </a:endParaRPr>
          </a:p>
        </p:txBody>
      </p:sp>
      <p:sp>
        <p:nvSpPr>
          <p:cNvPr id="14364" name="Rectangle 28"/>
          <p:cNvSpPr>
            <a:spLocks noChangeArrowheads="1"/>
          </p:cNvSpPr>
          <p:nvPr/>
        </p:nvSpPr>
        <p:spPr bwMode="auto">
          <a:xfrm>
            <a:off x="6345238" y="2219325"/>
            <a:ext cx="2022475" cy="392113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5" name="Rectangle 29"/>
          <p:cNvSpPr>
            <a:spLocks noChangeArrowheads="1"/>
          </p:cNvSpPr>
          <p:nvPr/>
        </p:nvSpPr>
        <p:spPr bwMode="auto">
          <a:xfrm>
            <a:off x="6251575" y="2185988"/>
            <a:ext cx="22098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6" name="Rectangle 30"/>
          <p:cNvSpPr>
            <a:spLocks noChangeArrowheads="1"/>
          </p:cNvSpPr>
          <p:nvPr/>
        </p:nvSpPr>
        <p:spPr bwMode="auto">
          <a:xfrm>
            <a:off x="6480175" y="2241550"/>
            <a:ext cx="1776413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sz="1400" b="1">
                <a:solidFill>
                  <a:srgbClr val="2141A9"/>
                </a:solidFill>
                <a:latin typeface="Times New Roman" pitchFamily="18" charset="0"/>
              </a:rPr>
              <a:t>2</a:t>
            </a:r>
            <a:r>
              <a:rPr lang="en-US" sz="1400" b="1">
                <a:solidFill>
                  <a:srgbClr val="2141A9"/>
                </a:solidFill>
              </a:rPr>
              <a:t> decimal places</a:t>
            </a:r>
            <a:endParaRPr lang="en-US" sz="1400" b="1">
              <a:solidFill>
                <a:srgbClr val="2141A9"/>
              </a:solidFill>
              <a:latin typeface="Helvetica" charset="0"/>
            </a:endParaRP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5108575" y="259873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7638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4651375" y="259873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0.0</a:t>
            </a:r>
          </a:p>
        </p:txBody>
      </p:sp>
      <p:sp>
        <p:nvSpPr>
          <p:cNvPr id="14369" name="Rectangle 33"/>
          <p:cNvSpPr>
            <a:spLocks noChangeArrowheads="1"/>
          </p:cNvSpPr>
          <p:nvPr/>
        </p:nvSpPr>
        <p:spPr bwMode="auto">
          <a:xfrm>
            <a:off x="6546850" y="2603500"/>
            <a:ext cx="1812925" cy="357188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70" name="Rectangle 34"/>
          <p:cNvSpPr>
            <a:spLocks noChangeArrowheads="1"/>
          </p:cNvSpPr>
          <p:nvPr/>
        </p:nvSpPr>
        <p:spPr bwMode="auto">
          <a:xfrm>
            <a:off x="6394450" y="2603500"/>
            <a:ext cx="1981200" cy="3571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71" name="Rectangle 35"/>
          <p:cNvSpPr>
            <a:spLocks noChangeArrowheads="1"/>
          </p:cNvSpPr>
          <p:nvPr/>
        </p:nvSpPr>
        <p:spPr bwMode="auto">
          <a:xfrm>
            <a:off x="6642100" y="2608263"/>
            <a:ext cx="1616075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sz="1400" b="1">
                <a:solidFill>
                  <a:srgbClr val="2141A9"/>
                </a:solidFill>
                <a:latin typeface="Times New Roman" pitchFamily="18" charset="0"/>
              </a:rPr>
              <a:t>5</a:t>
            </a:r>
            <a:r>
              <a:rPr lang="en-US" sz="1400" b="1">
                <a:solidFill>
                  <a:srgbClr val="2141A9"/>
                </a:solidFill>
              </a:rPr>
              <a:t> decimal places</a:t>
            </a:r>
            <a:endParaRPr lang="en-US" sz="1400" b="1">
              <a:solidFill>
                <a:srgbClr val="2141A9"/>
              </a:solidFill>
              <a:latin typeface="Helvetica" charset="0"/>
            </a:endParaRPr>
          </a:p>
        </p:txBody>
      </p:sp>
      <p:sp>
        <p:nvSpPr>
          <p:cNvPr id="14373" name="Rectangle 37"/>
          <p:cNvSpPr>
            <a:spLocks noChangeArrowheads="1"/>
          </p:cNvSpPr>
          <p:nvPr/>
        </p:nvSpPr>
        <p:spPr bwMode="auto">
          <a:xfrm>
            <a:off x="1679575" y="3314700"/>
            <a:ext cx="152400" cy="228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538163" y="1714500"/>
            <a:ext cx="304800" cy="4692650"/>
            <a:chOff x="339" y="1080"/>
            <a:chExt cx="192" cy="2956"/>
          </a:xfrm>
        </p:grpSpPr>
        <p:sp>
          <p:nvSpPr>
            <p:cNvPr id="14375" name="Line 39"/>
            <p:cNvSpPr>
              <a:spLocks noChangeShapeType="1"/>
            </p:cNvSpPr>
            <p:nvPr/>
          </p:nvSpPr>
          <p:spPr bwMode="auto">
            <a:xfrm>
              <a:off x="346" y="1080"/>
              <a:ext cx="0" cy="2952"/>
            </a:xfrm>
            <a:prstGeom prst="line">
              <a:avLst/>
            </a:prstGeom>
            <a:noFill/>
            <a:ln w="28575">
              <a:solidFill>
                <a:srgbClr val="2141A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6" name="Line 40"/>
            <p:cNvSpPr>
              <a:spLocks noChangeShapeType="1"/>
            </p:cNvSpPr>
            <p:nvPr/>
          </p:nvSpPr>
          <p:spPr bwMode="auto">
            <a:xfrm>
              <a:off x="339" y="4036"/>
              <a:ext cx="192" cy="0"/>
            </a:xfrm>
            <a:prstGeom prst="line">
              <a:avLst/>
            </a:prstGeom>
            <a:noFill/>
            <a:ln w="19050">
              <a:solidFill>
                <a:srgbClr val="2141A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41"/>
          <p:cNvGrpSpPr>
            <a:grpSpLocks/>
          </p:cNvGrpSpPr>
          <p:nvPr/>
        </p:nvGrpSpPr>
        <p:grpSpPr bwMode="auto">
          <a:xfrm>
            <a:off x="404813" y="1295400"/>
            <a:ext cx="1312862" cy="473075"/>
            <a:chOff x="4800" y="3429"/>
            <a:chExt cx="827" cy="298"/>
          </a:xfrm>
        </p:grpSpPr>
        <p:sp>
          <p:nvSpPr>
            <p:cNvPr id="14378" name="AutoShape 42"/>
            <p:cNvSpPr>
              <a:spLocks noChangeArrowheads="1"/>
            </p:cNvSpPr>
            <p:nvPr/>
          </p:nvSpPr>
          <p:spPr bwMode="auto">
            <a:xfrm>
              <a:off x="4800" y="3472"/>
              <a:ext cx="827" cy="219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0000">
                    <a:gamma/>
                    <a:shade val="66275"/>
                    <a:invGamma/>
                  </a:srgbClr>
                </a:gs>
                <a:gs pos="100000">
                  <a:srgbClr val="FF0000"/>
                </a:gs>
              </a:gsLst>
              <a:lin ang="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9" name="AutoShape 43"/>
            <p:cNvSpPr>
              <a:spLocks noChangeArrowheads="1"/>
            </p:cNvSpPr>
            <p:nvPr/>
          </p:nvSpPr>
          <p:spPr bwMode="auto">
            <a:xfrm>
              <a:off x="4817" y="3486"/>
              <a:ext cx="797" cy="19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66275"/>
                    <a:invGamma/>
                  </a:srgbClr>
                </a:gs>
              </a:gsLst>
              <a:lin ang="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80" name="Text Box 44"/>
            <p:cNvSpPr txBox="1">
              <a:spLocks noChangeArrowheads="1"/>
            </p:cNvSpPr>
            <p:nvPr/>
          </p:nvSpPr>
          <p:spPr bwMode="auto">
            <a:xfrm>
              <a:off x="4812" y="3487"/>
              <a:ext cx="658" cy="192"/>
            </a:xfrm>
            <a:prstGeom prst="rect">
              <a:avLst/>
            </a:prstGeom>
            <a:noFill/>
            <a:ln w="762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chemeClr val="bg1"/>
                  </a:solidFill>
                </a:rPr>
                <a:t>EXAMPLE</a:t>
              </a:r>
              <a:endParaRPr lang="en-US" sz="1600" b="1">
                <a:solidFill>
                  <a:schemeClr val="bg1"/>
                </a:solidFill>
              </a:endParaRPr>
            </a:p>
          </p:txBody>
        </p:sp>
        <p:sp>
          <p:nvSpPr>
            <p:cNvPr id="14381" name="Text Box 45"/>
            <p:cNvSpPr txBox="1">
              <a:spLocks noChangeArrowheads="1"/>
            </p:cNvSpPr>
            <p:nvPr/>
          </p:nvSpPr>
          <p:spPr bwMode="auto">
            <a:xfrm>
              <a:off x="5396" y="3429"/>
              <a:ext cx="227" cy="298"/>
            </a:xfrm>
            <a:prstGeom prst="rect">
              <a:avLst/>
            </a:prstGeom>
            <a:noFill/>
            <a:ln w="762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 b="1" smtClean="0">
                  <a:solidFill>
                    <a:schemeClr val="bg1"/>
                  </a:solidFill>
                </a:rPr>
                <a:t>3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4382" name="Text Box 46"/>
          <p:cNvSpPr txBox="1">
            <a:spLocks noChangeArrowheads="1"/>
          </p:cNvSpPr>
          <p:nvPr/>
        </p:nvSpPr>
        <p:spPr bwMode="auto">
          <a:xfrm>
            <a:off x="1828800" y="1352550"/>
            <a:ext cx="2457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2141A9"/>
                </a:solidFill>
              </a:rPr>
              <a:t>Multiplying Decimals</a:t>
            </a:r>
          </a:p>
        </p:txBody>
      </p:sp>
      <p:grpSp>
        <p:nvGrpSpPr>
          <p:cNvPr id="6" name="Group 47"/>
          <p:cNvGrpSpPr>
            <a:grpSpLocks/>
          </p:cNvGrpSpPr>
          <p:nvPr/>
        </p:nvGrpSpPr>
        <p:grpSpPr bwMode="auto">
          <a:xfrm>
            <a:off x="2441575" y="2292350"/>
            <a:ext cx="533400" cy="433388"/>
            <a:chOff x="1536" y="1900"/>
            <a:chExt cx="336" cy="273"/>
          </a:xfrm>
        </p:grpSpPr>
        <p:sp>
          <p:nvSpPr>
            <p:cNvPr id="14384" name="Text Box 48"/>
            <p:cNvSpPr txBox="1">
              <a:spLocks noChangeArrowheads="1"/>
            </p:cNvSpPr>
            <p:nvPr/>
          </p:nvSpPr>
          <p:spPr bwMode="auto">
            <a:xfrm>
              <a:off x="1536" y="1942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b="1">
                  <a:solidFill>
                    <a:schemeClr val="bg2"/>
                  </a:solidFill>
                  <a:latin typeface="Times New Roman" pitchFamily="18" charset="0"/>
                  <a:sym typeface="Monotype Sorts" pitchFamily="2" charset="2"/>
                </a:rPr>
                <a:t>–––</a:t>
              </a:r>
              <a:endParaRPr lang="en-US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14385" name="Rectangle 49"/>
            <p:cNvSpPr>
              <a:spLocks noChangeArrowheads="1"/>
            </p:cNvSpPr>
            <p:nvPr/>
          </p:nvSpPr>
          <p:spPr bwMode="auto">
            <a:xfrm>
              <a:off x="1547" y="1900"/>
              <a:ext cx="18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1">
                  <a:solidFill>
                    <a:schemeClr val="bg2"/>
                  </a:solidFill>
                  <a:latin typeface="Times New Roman" pitchFamily="18" charset="0"/>
                </a:rPr>
                <a:t>+</a:t>
              </a:r>
            </a:p>
          </p:txBody>
        </p:sp>
      </p:grpSp>
      <p:grpSp>
        <p:nvGrpSpPr>
          <p:cNvPr id="7" name="Group 50"/>
          <p:cNvGrpSpPr>
            <a:grpSpLocks/>
          </p:cNvGrpSpPr>
          <p:nvPr/>
        </p:nvGrpSpPr>
        <p:grpSpPr bwMode="auto">
          <a:xfrm>
            <a:off x="993775" y="2255838"/>
            <a:ext cx="914400" cy="471487"/>
            <a:chOff x="768" y="1877"/>
            <a:chExt cx="576" cy="297"/>
          </a:xfrm>
        </p:grpSpPr>
        <p:sp>
          <p:nvSpPr>
            <p:cNvPr id="14387" name="Text Box 51"/>
            <p:cNvSpPr txBox="1">
              <a:spLocks noChangeArrowheads="1"/>
            </p:cNvSpPr>
            <p:nvPr/>
          </p:nvSpPr>
          <p:spPr bwMode="auto">
            <a:xfrm>
              <a:off x="768" y="1943"/>
              <a:ext cx="5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>
                  <a:solidFill>
                    <a:schemeClr val="bg2"/>
                  </a:solidFill>
                  <a:latin typeface="Times New Roman" pitchFamily="18" charset="0"/>
                  <a:sym typeface="Monotype Sorts" pitchFamily="2" charset="2"/>
                </a:rPr>
                <a:t>––––––</a:t>
              </a:r>
              <a:endParaRPr lang="en-US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14388" name="Rectangle 52"/>
            <p:cNvSpPr>
              <a:spLocks noChangeArrowheads="1"/>
            </p:cNvSpPr>
            <p:nvPr/>
          </p:nvSpPr>
          <p:spPr bwMode="auto">
            <a:xfrm>
              <a:off x="809" y="1877"/>
              <a:ext cx="2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</a:t>
              </a:r>
            </a:p>
          </p:txBody>
        </p:sp>
      </p:grpSp>
      <p:grpSp>
        <p:nvGrpSpPr>
          <p:cNvPr id="8" name="Group 53"/>
          <p:cNvGrpSpPr>
            <a:grpSpLocks/>
          </p:cNvGrpSpPr>
          <p:nvPr/>
        </p:nvGrpSpPr>
        <p:grpSpPr bwMode="auto">
          <a:xfrm>
            <a:off x="4803775" y="2270125"/>
            <a:ext cx="1143000" cy="471488"/>
            <a:chOff x="3168" y="1886"/>
            <a:chExt cx="720" cy="297"/>
          </a:xfrm>
        </p:grpSpPr>
        <p:sp>
          <p:nvSpPr>
            <p:cNvPr id="14390" name="Text Box 54"/>
            <p:cNvSpPr txBox="1">
              <a:spLocks noChangeArrowheads="1"/>
            </p:cNvSpPr>
            <p:nvPr/>
          </p:nvSpPr>
          <p:spPr bwMode="auto">
            <a:xfrm>
              <a:off x="3168" y="1952"/>
              <a:ext cx="7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>
                  <a:solidFill>
                    <a:srgbClr val="000000"/>
                  </a:solidFill>
                  <a:latin typeface="Times New Roman" pitchFamily="18" charset="0"/>
                  <a:sym typeface="Monotype Sorts" pitchFamily="2" charset="2"/>
                </a:rPr>
                <a:t>–––––––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14391" name="Rectangle 55"/>
            <p:cNvSpPr>
              <a:spLocks noChangeArrowheads="1"/>
            </p:cNvSpPr>
            <p:nvPr/>
          </p:nvSpPr>
          <p:spPr bwMode="auto">
            <a:xfrm>
              <a:off x="3264" y="1886"/>
              <a:ext cx="2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</a:t>
              </a:r>
            </a:p>
          </p:txBody>
        </p:sp>
      </p:grpSp>
      <p:grpSp>
        <p:nvGrpSpPr>
          <p:cNvPr id="9" name="Group 56"/>
          <p:cNvGrpSpPr>
            <a:grpSpLocks/>
          </p:cNvGrpSpPr>
          <p:nvPr/>
        </p:nvGrpSpPr>
        <p:grpSpPr bwMode="auto">
          <a:xfrm>
            <a:off x="6480175" y="2292350"/>
            <a:ext cx="533400" cy="433388"/>
            <a:chOff x="1536" y="1900"/>
            <a:chExt cx="336" cy="273"/>
          </a:xfrm>
        </p:grpSpPr>
        <p:sp>
          <p:nvSpPr>
            <p:cNvPr id="14393" name="Text Box 57"/>
            <p:cNvSpPr txBox="1">
              <a:spLocks noChangeArrowheads="1"/>
            </p:cNvSpPr>
            <p:nvPr/>
          </p:nvSpPr>
          <p:spPr bwMode="auto">
            <a:xfrm>
              <a:off x="1536" y="1942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b="1">
                  <a:solidFill>
                    <a:srgbClr val="2141A9"/>
                  </a:solidFill>
                  <a:latin typeface="Times New Roman" pitchFamily="18" charset="0"/>
                  <a:sym typeface="Monotype Sorts" pitchFamily="2" charset="2"/>
                </a:rPr>
                <a:t>–––</a:t>
              </a:r>
              <a:endParaRPr lang="en-US">
                <a:solidFill>
                  <a:srgbClr val="2141A9"/>
                </a:solidFill>
                <a:latin typeface="Times New Roman" pitchFamily="18" charset="0"/>
              </a:endParaRPr>
            </a:p>
          </p:txBody>
        </p:sp>
        <p:sp>
          <p:nvSpPr>
            <p:cNvPr id="14394" name="Rectangle 58"/>
            <p:cNvSpPr>
              <a:spLocks noChangeArrowheads="1"/>
            </p:cNvSpPr>
            <p:nvPr/>
          </p:nvSpPr>
          <p:spPr bwMode="auto">
            <a:xfrm>
              <a:off x="1547" y="1900"/>
              <a:ext cx="18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1">
                  <a:solidFill>
                    <a:srgbClr val="2141A9"/>
                  </a:solidFill>
                  <a:latin typeface="Times New Roman" pitchFamily="18" charset="0"/>
                </a:rPr>
                <a:t>+</a:t>
              </a:r>
            </a:p>
          </p:txBody>
        </p:sp>
      </p:grpSp>
      <p:grpSp>
        <p:nvGrpSpPr>
          <p:cNvPr id="10" name="Group 59"/>
          <p:cNvGrpSpPr>
            <a:grpSpLocks/>
          </p:cNvGrpSpPr>
          <p:nvPr/>
        </p:nvGrpSpPr>
        <p:grpSpPr bwMode="auto">
          <a:xfrm>
            <a:off x="2136775" y="3695700"/>
            <a:ext cx="2590800" cy="762000"/>
            <a:chOff x="1584" y="2880"/>
            <a:chExt cx="1632" cy="480"/>
          </a:xfrm>
        </p:grpSpPr>
        <p:sp>
          <p:nvSpPr>
            <p:cNvPr id="14396" name="AutoShape 60"/>
            <p:cNvSpPr>
              <a:spLocks noChangeArrowheads="1"/>
            </p:cNvSpPr>
            <p:nvPr/>
          </p:nvSpPr>
          <p:spPr bwMode="auto">
            <a:xfrm>
              <a:off x="1584" y="2880"/>
              <a:ext cx="1569" cy="480"/>
            </a:xfrm>
            <a:prstGeom prst="wedgeRoundRectCallout">
              <a:avLst>
                <a:gd name="adj1" fmla="val -61153"/>
                <a:gd name="adj2" fmla="val -81458"/>
                <a:gd name="adj3" fmla="val 16667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" charset="0"/>
              </a:endParaRPr>
            </a:p>
          </p:txBody>
        </p:sp>
        <p:sp>
          <p:nvSpPr>
            <p:cNvPr id="14397" name="Text Box 61"/>
            <p:cNvSpPr txBox="1">
              <a:spLocks noChangeArrowheads="1"/>
            </p:cNvSpPr>
            <p:nvPr/>
          </p:nvSpPr>
          <p:spPr bwMode="auto">
            <a:xfrm>
              <a:off x="1584" y="2895"/>
              <a:ext cx="1632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After you place the decimal point, you can drop any zeros at the end of an answer.</a:t>
              </a:r>
              <a:endParaRPr lang="en-US" sz="1600"/>
            </a:p>
          </p:txBody>
        </p:sp>
      </p:grpSp>
      <p:grpSp>
        <p:nvGrpSpPr>
          <p:cNvPr id="11" name="Group 62"/>
          <p:cNvGrpSpPr>
            <a:grpSpLocks/>
          </p:cNvGrpSpPr>
          <p:nvPr/>
        </p:nvGrpSpPr>
        <p:grpSpPr bwMode="auto">
          <a:xfrm>
            <a:off x="1752600" y="3429000"/>
            <a:ext cx="2895600" cy="1143000"/>
            <a:chOff x="1392" y="2736"/>
            <a:chExt cx="1824" cy="672"/>
          </a:xfrm>
        </p:grpSpPr>
        <p:sp>
          <p:nvSpPr>
            <p:cNvPr id="14399" name="Rectangle 63"/>
            <p:cNvSpPr>
              <a:spLocks noChangeArrowheads="1"/>
            </p:cNvSpPr>
            <p:nvPr/>
          </p:nvSpPr>
          <p:spPr bwMode="auto">
            <a:xfrm>
              <a:off x="1536" y="2832"/>
              <a:ext cx="1680" cy="57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0" name="Rectangle 64"/>
            <p:cNvSpPr>
              <a:spLocks noChangeArrowheads="1"/>
            </p:cNvSpPr>
            <p:nvPr/>
          </p:nvSpPr>
          <p:spPr bwMode="auto">
            <a:xfrm>
              <a:off x="1392" y="2736"/>
              <a:ext cx="576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401" name="Rectangle 65"/>
          <p:cNvSpPr>
            <a:spLocks noChangeArrowheads="1"/>
          </p:cNvSpPr>
          <p:nvPr/>
        </p:nvSpPr>
        <p:spPr bwMode="auto">
          <a:xfrm>
            <a:off x="2603500" y="3254375"/>
            <a:ext cx="1616075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sz="1400" b="1">
                <a:solidFill>
                  <a:schemeClr val="bg2"/>
                </a:solidFill>
                <a:latin typeface="Times New Roman" pitchFamily="18" charset="0"/>
              </a:rPr>
              <a:t>2</a:t>
            </a:r>
            <a:r>
              <a:rPr lang="en-US" sz="1400" b="1">
                <a:solidFill>
                  <a:schemeClr val="bg2"/>
                </a:solidFill>
              </a:rPr>
              <a:t> decimal places</a:t>
            </a:r>
            <a:endParaRPr lang="en-US" sz="1400" b="1">
              <a:solidFill>
                <a:schemeClr val="bg2"/>
              </a:solidFill>
              <a:latin typeface="Helvetica" charset="0"/>
            </a:endParaRPr>
          </a:p>
        </p:txBody>
      </p:sp>
      <p:grpSp>
        <p:nvGrpSpPr>
          <p:cNvPr id="12" name="Group 72"/>
          <p:cNvGrpSpPr>
            <a:grpSpLocks/>
          </p:cNvGrpSpPr>
          <p:nvPr/>
        </p:nvGrpSpPr>
        <p:grpSpPr bwMode="auto">
          <a:xfrm>
            <a:off x="0" y="109538"/>
            <a:ext cx="8382000" cy="677862"/>
            <a:chOff x="0" y="69"/>
            <a:chExt cx="5280" cy="427"/>
          </a:xfrm>
        </p:grpSpPr>
        <p:sp>
          <p:nvSpPr>
            <p:cNvPr id="14409" name="Text Box 73"/>
            <p:cNvSpPr txBox="1">
              <a:spLocks noChangeArrowheads="1"/>
            </p:cNvSpPr>
            <p:nvPr/>
          </p:nvSpPr>
          <p:spPr bwMode="auto">
            <a:xfrm>
              <a:off x="814" y="69"/>
              <a:ext cx="4410" cy="288"/>
            </a:xfrm>
            <a:prstGeom prst="rect">
              <a:avLst/>
            </a:prstGeom>
            <a:noFill/>
            <a:ln w="7620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2400" b="1">
                  <a:solidFill>
                    <a:srgbClr val="FF0000"/>
                  </a:solidFill>
                </a:rPr>
                <a:t>Multiplying Decimals</a:t>
              </a:r>
            </a:p>
          </p:txBody>
        </p:sp>
        <p:grpSp>
          <p:nvGrpSpPr>
            <p:cNvPr id="13" name="Group 74"/>
            <p:cNvGrpSpPr>
              <a:grpSpLocks/>
            </p:cNvGrpSpPr>
            <p:nvPr/>
          </p:nvGrpSpPr>
          <p:grpSpPr bwMode="auto">
            <a:xfrm>
              <a:off x="0" y="344"/>
              <a:ext cx="5280" cy="152"/>
              <a:chOff x="0" y="392"/>
              <a:chExt cx="5280" cy="192"/>
            </a:xfrm>
          </p:grpSpPr>
          <p:sp>
            <p:nvSpPr>
              <p:cNvPr id="14411" name="Rectangle 75"/>
              <p:cNvSpPr>
                <a:spLocks noChangeArrowheads="1"/>
              </p:cNvSpPr>
              <p:nvPr/>
            </p:nvSpPr>
            <p:spPr bwMode="auto">
              <a:xfrm>
                <a:off x="0" y="392"/>
                <a:ext cx="5184" cy="192"/>
              </a:xfrm>
              <a:prstGeom prst="rect">
                <a:avLst/>
              </a:prstGeom>
              <a:gradFill rotWithShape="0">
                <a:gsLst>
                  <a:gs pos="0">
                    <a:srgbClr val="FF9900"/>
                  </a:gs>
                  <a:gs pos="100000">
                    <a:srgbClr val="FFB445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2" name="Oval 76"/>
              <p:cNvSpPr>
                <a:spLocks noChangeArrowheads="1"/>
              </p:cNvSpPr>
              <p:nvPr/>
            </p:nvSpPr>
            <p:spPr bwMode="auto">
              <a:xfrm>
                <a:off x="5088" y="392"/>
                <a:ext cx="192" cy="192"/>
              </a:xfrm>
              <a:prstGeom prst="ellipse">
                <a:avLst/>
              </a:prstGeom>
              <a:solidFill>
                <a:srgbClr val="FFB445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4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4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14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4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9" grpId="0" build="p" autoUpdateAnimBg="0" advAuto="0"/>
      <p:bldP spid="14360" grpId="0" build="p" autoUpdateAnimBg="0" advAuto="0"/>
      <p:bldP spid="14361" grpId="0" animBg="1"/>
      <p:bldP spid="14362" grpId="0" animBg="1"/>
      <p:bldP spid="14363" grpId="0" autoUpdateAnimBg="0"/>
      <p:bldP spid="14364" grpId="0" animBg="1"/>
      <p:bldP spid="14365" grpId="0" animBg="1"/>
      <p:bldP spid="14366" grpId="0" autoUpdateAnimBg="0"/>
      <p:bldP spid="14367" grpId="0" build="p" autoUpdateAnimBg="0" advAuto="0"/>
      <p:bldP spid="14368" grpId="0" autoUpdateAnimBg="0"/>
      <p:bldP spid="14369" grpId="0" animBg="1"/>
      <p:bldP spid="14370" grpId="0" animBg="1"/>
      <p:bldP spid="14371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/>
              <a:t>Try This: </a:t>
            </a:r>
            <a:r>
              <a:rPr lang="en-US">
                <a:solidFill>
                  <a:srgbClr val="00FF00"/>
                </a:solidFill>
              </a:rPr>
              <a:t>6.5 x 15.3</a:t>
            </a:r>
            <a:endParaRPr lang="en-US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447800" y="1524000"/>
            <a:ext cx="2057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15.3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828800" y="2133600"/>
            <a:ext cx="1752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6.5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838200" y="2133600"/>
            <a:ext cx="685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x</a:t>
            </a:r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838200" y="3048000"/>
            <a:ext cx="2438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2362200" y="3048000"/>
            <a:ext cx="60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5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1981200" y="1295400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1</a:t>
            </a:r>
            <a:endParaRPr lang="en-US" sz="6000">
              <a:latin typeface="Times New Roman" pitchFamily="18" charset="0"/>
            </a:endParaRP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1828800" y="3048000"/>
            <a:ext cx="53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6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1524000" y="1295400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2</a:t>
            </a:r>
            <a:endParaRPr lang="en-US" sz="6000">
              <a:latin typeface="Times New Roman" pitchFamily="18" charset="0"/>
            </a:endParaRP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1371600" y="3048000"/>
            <a:ext cx="685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7</a:t>
            </a: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2362200" y="3657600"/>
            <a:ext cx="60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solidFill>
                  <a:schemeClr val="folHlink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 flipV="1">
            <a:off x="1524000" y="1447800"/>
            <a:ext cx="381000" cy="3048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 flipV="1">
            <a:off x="1981200" y="1447800"/>
            <a:ext cx="381000" cy="3048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1828800" y="3657600"/>
            <a:ext cx="53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8</a:t>
            </a: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1981200" y="990600"/>
            <a:ext cx="304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1</a:t>
            </a:r>
            <a:endParaRPr lang="en-US" sz="6000">
              <a:latin typeface="Times New Roman" pitchFamily="18" charset="0"/>
            </a:endParaRPr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1371600" y="3657600"/>
            <a:ext cx="53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1</a:t>
            </a:r>
          </a:p>
        </p:txBody>
      </p: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1524000" y="990600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3</a:t>
            </a:r>
            <a:endParaRPr lang="en-US" sz="6000">
              <a:latin typeface="Times New Roman" pitchFamily="18" charset="0"/>
            </a:endParaRPr>
          </a:p>
        </p:txBody>
      </p: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914400" y="3657600"/>
            <a:ext cx="53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9</a:t>
            </a:r>
          </a:p>
        </p:txBody>
      </p: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228600" y="3657600"/>
            <a:ext cx="685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+</a:t>
            </a:r>
          </a:p>
        </p:txBody>
      </p:sp>
      <p:sp>
        <p:nvSpPr>
          <p:cNvPr id="22549" name="Line 21"/>
          <p:cNvSpPr>
            <a:spLocks noChangeShapeType="1"/>
          </p:cNvSpPr>
          <p:nvPr/>
        </p:nvSpPr>
        <p:spPr bwMode="auto">
          <a:xfrm>
            <a:off x="457200" y="4648200"/>
            <a:ext cx="274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Text Box 22"/>
          <p:cNvSpPr txBox="1">
            <a:spLocks noChangeArrowheads="1"/>
          </p:cNvSpPr>
          <p:nvPr/>
        </p:nvSpPr>
        <p:spPr bwMode="auto">
          <a:xfrm>
            <a:off x="2362200" y="4724400"/>
            <a:ext cx="60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5</a:t>
            </a:r>
          </a:p>
        </p:txBody>
      </p:sp>
      <p:sp>
        <p:nvSpPr>
          <p:cNvPr id="22551" name="Text Box 23"/>
          <p:cNvSpPr txBox="1">
            <a:spLocks noChangeArrowheads="1"/>
          </p:cNvSpPr>
          <p:nvPr/>
        </p:nvSpPr>
        <p:spPr bwMode="auto">
          <a:xfrm>
            <a:off x="1905000" y="4724400"/>
            <a:ext cx="53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4</a:t>
            </a:r>
          </a:p>
        </p:txBody>
      </p:sp>
      <p:sp>
        <p:nvSpPr>
          <p:cNvPr id="22552" name="Text Box 24"/>
          <p:cNvSpPr txBox="1">
            <a:spLocks noChangeArrowheads="1"/>
          </p:cNvSpPr>
          <p:nvPr/>
        </p:nvSpPr>
        <p:spPr bwMode="auto">
          <a:xfrm>
            <a:off x="1524000" y="2971800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1</a:t>
            </a:r>
            <a:endParaRPr lang="en-US" sz="6000">
              <a:latin typeface="Times New Roman" pitchFamily="18" charset="0"/>
            </a:endParaRPr>
          </a:p>
        </p:txBody>
      </p:sp>
      <p:sp>
        <p:nvSpPr>
          <p:cNvPr id="22553" name="Text Box 25"/>
          <p:cNvSpPr txBox="1">
            <a:spLocks noChangeArrowheads="1"/>
          </p:cNvSpPr>
          <p:nvPr/>
        </p:nvSpPr>
        <p:spPr bwMode="auto">
          <a:xfrm>
            <a:off x="1371600" y="4724400"/>
            <a:ext cx="685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9</a:t>
            </a:r>
          </a:p>
        </p:txBody>
      </p:sp>
      <p:sp>
        <p:nvSpPr>
          <p:cNvPr id="22554" name="Text Box 26"/>
          <p:cNvSpPr txBox="1">
            <a:spLocks noChangeArrowheads="1"/>
          </p:cNvSpPr>
          <p:nvPr/>
        </p:nvSpPr>
        <p:spPr bwMode="auto">
          <a:xfrm>
            <a:off x="914400" y="4724400"/>
            <a:ext cx="60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latin typeface="Times New Roman" pitchFamily="18" charset="0"/>
              </a:rPr>
              <a:t>9</a:t>
            </a:r>
          </a:p>
        </p:txBody>
      </p:sp>
      <p:sp>
        <p:nvSpPr>
          <p:cNvPr id="22555" name="Text Box 27"/>
          <p:cNvSpPr txBox="1">
            <a:spLocks noChangeArrowheads="1"/>
          </p:cNvSpPr>
          <p:nvPr/>
        </p:nvSpPr>
        <p:spPr bwMode="auto">
          <a:xfrm>
            <a:off x="4419600" y="1752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one</a:t>
            </a:r>
          </a:p>
        </p:txBody>
      </p:sp>
      <p:sp>
        <p:nvSpPr>
          <p:cNvPr id="22556" name="Text Box 28"/>
          <p:cNvSpPr txBox="1">
            <a:spLocks noChangeArrowheads="1"/>
          </p:cNvSpPr>
          <p:nvPr/>
        </p:nvSpPr>
        <p:spPr bwMode="auto">
          <a:xfrm>
            <a:off x="4419600" y="24384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one</a:t>
            </a:r>
          </a:p>
        </p:txBody>
      </p:sp>
      <p:sp>
        <p:nvSpPr>
          <p:cNvPr id="22557" name="Text Box 29"/>
          <p:cNvSpPr txBox="1">
            <a:spLocks noChangeArrowheads="1"/>
          </p:cNvSpPr>
          <p:nvPr/>
        </p:nvSpPr>
        <p:spPr bwMode="auto">
          <a:xfrm>
            <a:off x="4343400" y="49530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two</a:t>
            </a:r>
          </a:p>
        </p:txBody>
      </p:sp>
      <p:sp>
        <p:nvSpPr>
          <p:cNvPr id="22558" name="Text Box 30"/>
          <p:cNvSpPr txBox="1">
            <a:spLocks noChangeArrowheads="1"/>
          </p:cNvSpPr>
          <p:nvPr/>
        </p:nvSpPr>
        <p:spPr bwMode="auto">
          <a:xfrm>
            <a:off x="1676400" y="4572000"/>
            <a:ext cx="6096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7200">
                <a:latin typeface="Times New Roman" pitchFamily="18" charset="0"/>
              </a:rPr>
              <a:t>.</a:t>
            </a:r>
            <a:endParaRPr lang="en-US" sz="60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autoUpdateAnimBg="0"/>
      <p:bldP spid="22532" grpId="0" autoUpdateAnimBg="0"/>
      <p:bldP spid="22533" grpId="0" autoUpdateAnimBg="0"/>
      <p:bldP spid="22534" grpId="0" animBg="1"/>
      <p:bldP spid="22535" grpId="0" autoUpdateAnimBg="0"/>
      <p:bldP spid="22536" grpId="0" autoUpdateAnimBg="0"/>
      <p:bldP spid="22537" grpId="0" autoUpdateAnimBg="0"/>
      <p:bldP spid="22538" grpId="0" autoUpdateAnimBg="0"/>
      <p:bldP spid="22539" grpId="0" autoUpdateAnimBg="0"/>
      <p:bldP spid="22540" grpId="0" autoUpdateAnimBg="0"/>
      <p:bldP spid="22541" grpId="0" animBg="1"/>
      <p:bldP spid="22542" grpId="0" animBg="1"/>
      <p:bldP spid="22543" grpId="0" autoUpdateAnimBg="0"/>
      <p:bldP spid="22544" grpId="0" autoUpdateAnimBg="0"/>
      <p:bldP spid="22545" grpId="0" autoUpdateAnimBg="0"/>
      <p:bldP spid="22546" grpId="0" autoUpdateAnimBg="0"/>
      <p:bldP spid="22547" grpId="0" autoUpdateAnimBg="0"/>
      <p:bldP spid="22548" grpId="0" autoUpdateAnimBg="0"/>
      <p:bldP spid="22549" grpId="0" animBg="1"/>
      <p:bldP spid="22550" grpId="0" autoUpdateAnimBg="0"/>
      <p:bldP spid="22551" grpId="0" autoUpdateAnimBg="0"/>
      <p:bldP spid="22552" grpId="0" autoUpdateAnimBg="0"/>
      <p:bldP spid="22553" grpId="0" autoUpdateAnimBg="0"/>
      <p:bldP spid="22554" grpId="0" autoUpdateAnimBg="0"/>
      <p:bldP spid="22555" grpId="0" autoUpdateAnimBg="0"/>
      <p:bldP spid="22556" grpId="0" autoUpdateAnimBg="0"/>
      <p:bldP spid="22557" grpId="0" autoUpdateAnimBg="0"/>
      <p:bldP spid="2255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Multiplication Properties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066800" y="1752600"/>
            <a:ext cx="7315200" cy="1092200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</a:rPr>
              <a:t>Commutative Property of Multiplication: </a:t>
            </a:r>
            <a:r>
              <a:rPr lang="en-US">
                <a:solidFill>
                  <a:schemeClr val="bg1"/>
                </a:solidFill>
              </a:rPr>
              <a:t>Factors can be multiplied in any order.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Example:  12 x 5 = 5 x 12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066800" y="4470400"/>
            <a:ext cx="7315200" cy="1092200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</a:rPr>
              <a:t>Associative Property of Multiplication:</a:t>
            </a:r>
            <a:r>
              <a:rPr lang="en-US">
                <a:solidFill>
                  <a:schemeClr val="bg1"/>
                </a:solidFill>
              </a:rPr>
              <a:t> Factors can be grouped in any way.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Example:  (2 x 3) x 5 = 2 x (3 x 5)</a:t>
            </a:r>
            <a:endParaRPr 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49</TotalTime>
  <Words>479</Words>
  <Application>Microsoft PowerPoint</Application>
  <PresentationFormat>On-screen Show (4:3)</PresentationFormat>
  <Paragraphs>186</Paragraphs>
  <Slides>10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Multiplying Decimals</vt:lpstr>
      <vt:lpstr>Example: 5.63 x 3.7</vt:lpstr>
      <vt:lpstr>To Multiply:</vt:lpstr>
      <vt:lpstr>Example: 0.53 x 2.618</vt:lpstr>
      <vt:lpstr>Slide 5</vt:lpstr>
      <vt:lpstr>Slide 6</vt:lpstr>
      <vt:lpstr>Slide 7</vt:lpstr>
      <vt:lpstr>Try This: 6.5 x 15.3</vt:lpstr>
      <vt:lpstr>Multiplication Properties</vt:lpstr>
      <vt:lpstr>Slide 10</vt:lpstr>
    </vt:vector>
  </TitlesOfParts>
  <Manager/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Multiplying Decimals</dc:title>
  <dc:subject/>
  <dc:creator>Josh Hammond</dc:creator>
  <cp:keywords/>
  <dc:description/>
  <cp:lastModifiedBy>Murthy</cp:lastModifiedBy>
  <cp:revision>13</cp:revision>
  <cp:lastPrinted>1601-01-01T00:00:00Z</cp:lastPrinted>
  <dcterms:created xsi:type="dcterms:W3CDTF">2006-09-11T23:36:49Z</dcterms:created>
  <dcterms:modified xsi:type="dcterms:W3CDTF">2012-05-22T09:40:30Z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TC011818601033</vt:lpwstr>
  </property>
</Properties>
</file>